
<file path=[Content_Types].xml><?xml version="1.0" encoding="utf-8"?>
<Types xmlns="http://schemas.openxmlformats.org/package/2006/content-types">
  <Default ContentType="application/x-fontdata" Extension="fntdata"/>
  <Default ContentType="image/jpeg" Extension="jpe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15"/>
  </p:notesMasterIdLst>
  <p:sldIdLst>
    <p:sldId id="256" r:id="rId6"/>
    <p:sldId id="257" r:id="rId7"/>
    <p:sldId id="258" r:id="rId8"/>
    <p:sldId id="259" r:id="rId9"/>
    <p:sldId id="260" r:id="rId10"/>
    <p:sldId id="261" r:id="rId11"/>
    <p:sldId id="262" r:id="rId12"/>
    <p:sldId id="263" r:id="rId13"/>
    <p:sldId id="264" r:id="rId14"/>
  </p:sldIdLst>
  <p:sldSz cx="21374100" cy="30276800"/>
  <p:notesSz cx="6858000" cy="9144000"/>
  <p:embeddedFontLst>
    <p:embeddedFont>
      <p:font typeface="Georgia" charset="1" panose="02040502050405020303"/>
      <p:regular r:id="rId18"/>
    </p:embeddedFont>
    <p:embeddedFont>
      <p:font typeface="Aptos" charset="1" panose="020B0004020202020204"/>
      <p:regular r:id="rId19"/>
    </p:embeddedFont>
    <p:embeddedFont>
      <p:font typeface="Aptos Bold" charset="1" panose="020B0004020202020204"/>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notesMasters/notesMaster1.xml" Type="http://schemas.openxmlformats.org/officeDocument/2006/relationships/notesMaster"/><Relationship Id="rId16" Target="theme/theme2.xml" Type="http://schemas.openxmlformats.org/officeDocument/2006/relationships/theme"/><Relationship Id="rId17" Target="notesSlides/notesSlide1.xml" Type="http://schemas.openxmlformats.org/officeDocument/2006/relationships/note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notesSlides/notesSlide2.xml" Type="http://schemas.openxmlformats.org/officeDocument/2006/relationships/notesSlide"/><Relationship Id="rId22" Target="notesSlides/notesSlide3.xml" Type="http://schemas.openxmlformats.org/officeDocument/2006/relationships/notesSlide"/><Relationship Id="rId23" Target="notesSlides/notesSlide4.xml" Type="http://schemas.openxmlformats.org/officeDocument/2006/relationships/notesSlide"/><Relationship Id="rId24" Target="notesSlides/notesSlide5.xml" Type="http://schemas.openxmlformats.org/officeDocument/2006/relationships/notesSlide"/><Relationship Id="rId25" Target="notesSlides/notesSlide6.xml" Type="http://schemas.openxmlformats.org/officeDocument/2006/relationships/notesSlide"/><Relationship Id="rId26" Target="notesSlides/notesSlide7.xml" Type="http://schemas.openxmlformats.org/officeDocument/2006/relationships/notesSlide"/><Relationship Id="rId27" Target="notesSlides/notesSlide8.xml" Type="http://schemas.openxmlformats.org/officeDocument/2006/relationships/notesSlide"/><Relationship Id="rId28" Target="notesSlides/notesSlide9.xml" Type="http://schemas.openxmlformats.org/officeDocument/2006/relationships/notesSlide"/><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1.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s>
</file>

<file path=ppt/slides/slide1.xml><?xml version="1.0" encoding="utf-8"?>
<p:sld xmlns:p="http://schemas.openxmlformats.org/presentationml/2006/main" xmlns:a="http://schemas.openxmlformats.org/drawingml/2006/main">
  <p:cSld>
    <p:bg>
      <p:bgPr>
        <a:solidFill>
          <a:srgbClr val="F7F4EE"/>
        </a:solidFill>
      </p:bgPr>
    </p:bg>
    <p:spTree>
      <p:nvGrpSpPr>
        <p:cNvPr id="1" name=""/>
        <p:cNvGrpSpPr/>
        <p:nvPr/>
      </p:nvGrpSpPr>
      <p:grpSpPr>
        <a:xfrm>
          <a:off x="0" y="0"/>
          <a:ext cx="0" cy="0"/>
          <a:chOff x="0" y="0"/>
          <a:chExt cx="0" cy="0"/>
        </a:xfrm>
      </p:grpSpPr>
      <p:sp>
        <p:nvSpPr>
          <p:cNvPr name="TextBox 2" id="2"/>
          <p:cNvSpPr txBox="true"/>
          <p:nvPr/>
        </p:nvSpPr>
        <p:spPr>
          <a:xfrm rot="0">
            <a:off x="932021" y="637870"/>
            <a:ext cx="18758602" cy="1038225"/>
          </a:xfrm>
          <a:prstGeom prst="rect">
            <a:avLst/>
          </a:prstGeom>
        </p:spPr>
        <p:txBody>
          <a:bodyPr anchor="t" rtlCol="false" tIns="0" lIns="0" bIns="0" rIns="0">
            <a:spAutoFit/>
          </a:bodyPr>
          <a:lstStyle/>
          <a:p>
            <a:pPr algn="l">
              <a:lnSpc>
                <a:spcPts val="8149"/>
              </a:lnSpc>
            </a:pPr>
            <a:r>
              <a:rPr lang="en-US" sz="6791">
                <a:solidFill>
                  <a:srgbClr val="3F3A35"/>
                </a:solidFill>
                <a:latin typeface="Georgia"/>
                <a:ea typeface="Georgia"/>
                <a:cs typeface="Georgia"/>
                <a:sym typeface="Georgia"/>
              </a:rPr>
              <a:t>BIRTH PLAN TEMPLATE</a:t>
            </a:r>
          </a:p>
        </p:txBody>
      </p:sp>
      <p:sp>
        <p:nvSpPr>
          <p:cNvPr name="TextBox 3" id="3"/>
          <p:cNvSpPr txBox="true"/>
          <p:nvPr/>
        </p:nvSpPr>
        <p:spPr>
          <a:xfrm rot="0">
            <a:off x="983771" y="1967036"/>
            <a:ext cx="18887970" cy="723490"/>
          </a:xfrm>
          <a:prstGeom prst="rect">
            <a:avLst/>
          </a:prstGeom>
        </p:spPr>
        <p:txBody>
          <a:bodyPr anchor="t" rtlCol="false" tIns="0" lIns="0" bIns="0" rIns="0">
            <a:spAutoFit/>
          </a:bodyPr>
          <a:lstStyle/>
          <a:p>
            <a:pPr algn="l">
              <a:lnSpc>
                <a:spcPts val="3225"/>
              </a:lnSpc>
            </a:pPr>
            <a:r>
              <a:rPr lang="en-US" sz="2688">
                <a:solidFill>
                  <a:srgbClr val="726A62"/>
                </a:solidFill>
                <a:latin typeface="Aptos"/>
                <a:ea typeface="Aptos"/>
                <a:cs typeface="Aptos"/>
                <a:sym typeface="Aptos"/>
              </a:rPr>
              <a:t>One-page quick read for labour, birth and emergency care</a:t>
            </a:r>
          </a:p>
        </p:txBody>
      </p:sp>
      <p:sp>
        <p:nvSpPr>
          <p:cNvPr name="AutoShape 4" id="4"/>
          <p:cNvSpPr/>
          <p:nvPr/>
        </p:nvSpPr>
        <p:spPr>
          <a:xfrm rot="5040">
            <a:off x="917124" y="2789777"/>
            <a:ext cx="19564645" cy="0"/>
          </a:xfrm>
          <a:prstGeom prst="line">
            <a:avLst/>
          </a:prstGeom>
          <a:ln cap="rnd" w="9525">
            <a:solidFill>
              <a:srgbClr val="5B544E"/>
            </a:solidFill>
            <a:prstDash val="solid"/>
            <a:headEnd type="none" len="sm" w="sm"/>
            <a:tailEnd type="none" len="sm" w="sm"/>
          </a:ln>
        </p:spPr>
      </p:sp>
      <p:grpSp>
        <p:nvGrpSpPr>
          <p:cNvPr name="Group 5" id="5"/>
          <p:cNvGrpSpPr/>
          <p:nvPr/>
        </p:nvGrpSpPr>
        <p:grpSpPr>
          <a:xfrm rot="0">
            <a:off x="915343" y="3218240"/>
            <a:ext cx="4638151" cy="1119111"/>
            <a:chOff x="0" y="0"/>
            <a:chExt cx="6184202" cy="1492148"/>
          </a:xfrm>
        </p:grpSpPr>
        <p:sp>
          <p:nvSpPr>
            <p:cNvPr name="Freeform 6" id="6"/>
            <p:cNvSpPr/>
            <p:nvPr/>
          </p:nvSpPr>
          <p:spPr>
            <a:xfrm flipH="false" flipV="false" rot="0">
              <a:off x="0" y="0"/>
              <a:ext cx="6184265" cy="1492123"/>
            </a:xfrm>
            <a:custGeom>
              <a:avLst/>
              <a:gdLst/>
              <a:ahLst/>
              <a:cxnLst/>
              <a:rect r="r" b="b" t="t" l="l"/>
              <a:pathLst>
                <a:path h="1492123" w="6184265">
                  <a:moveTo>
                    <a:pt x="0" y="0"/>
                  </a:moveTo>
                  <a:lnTo>
                    <a:pt x="6184265" y="0"/>
                  </a:lnTo>
                  <a:lnTo>
                    <a:pt x="6184265" y="1492123"/>
                  </a:lnTo>
                  <a:lnTo>
                    <a:pt x="0" y="1492123"/>
                  </a:lnTo>
                  <a:close/>
                </a:path>
              </a:pathLst>
            </a:custGeom>
            <a:solidFill>
              <a:srgbClr val="FFFDF8"/>
            </a:solidFill>
            <a:ln w="32344" cap="sq">
              <a:solidFill>
                <a:srgbClr val="5B544E"/>
              </a:solidFill>
              <a:prstDash val="solid"/>
              <a:miter/>
            </a:ln>
          </p:spPr>
        </p:sp>
      </p:grpSp>
      <p:grpSp>
        <p:nvGrpSpPr>
          <p:cNvPr name="Group 7" id="7"/>
          <p:cNvGrpSpPr/>
          <p:nvPr/>
        </p:nvGrpSpPr>
        <p:grpSpPr>
          <a:xfrm rot="0">
            <a:off x="5779903" y="3218240"/>
            <a:ext cx="4638151" cy="1119111"/>
            <a:chOff x="0" y="0"/>
            <a:chExt cx="6184202" cy="1492148"/>
          </a:xfrm>
        </p:grpSpPr>
        <p:sp>
          <p:nvSpPr>
            <p:cNvPr name="Freeform 8" id="8"/>
            <p:cNvSpPr/>
            <p:nvPr/>
          </p:nvSpPr>
          <p:spPr>
            <a:xfrm flipH="false" flipV="false" rot="0">
              <a:off x="0" y="0"/>
              <a:ext cx="6184265" cy="1492123"/>
            </a:xfrm>
            <a:custGeom>
              <a:avLst/>
              <a:gdLst/>
              <a:ahLst/>
              <a:cxnLst/>
              <a:rect r="r" b="b" t="t" l="l"/>
              <a:pathLst>
                <a:path h="1492123" w="6184265">
                  <a:moveTo>
                    <a:pt x="0" y="0"/>
                  </a:moveTo>
                  <a:lnTo>
                    <a:pt x="6184265" y="0"/>
                  </a:lnTo>
                  <a:lnTo>
                    <a:pt x="6184265" y="1492123"/>
                  </a:lnTo>
                  <a:lnTo>
                    <a:pt x="0" y="1492123"/>
                  </a:lnTo>
                  <a:close/>
                </a:path>
              </a:pathLst>
            </a:custGeom>
            <a:solidFill>
              <a:srgbClr val="FFFDF8"/>
            </a:solidFill>
            <a:ln w="32344" cap="sq">
              <a:solidFill>
                <a:srgbClr val="5B544E"/>
              </a:solidFill>
              <a:prstDash val="solid"/>
              <a:miter/>
            </a:ln>
          </p:spPr>
        </p:sp>
      </p:grpSp>
      <p:grpSp>
        <p:nvGrpSpPr>
          <p:cNvPr name="Group 9" id="9"/>
          <p:cNvGrpSpPr/>
          <p:nvPr/>
        </p:nvGrpSpPr>
        <p:grpSpPr>
          <a:xfrm rot="0">
            <a:off x="10644464" y="3218240"/>
            <a:ext cx="4638151" cy="1119111"/>
            <a:chOff x="0" y="0"/>
            <a:chExt cx="6184202" cy="1492148"/>
          </a:xfrm>
        </p:grpSpPr>
        <p:sp>
          <p:nvSpPr>
            <p:cNvPr name="Freeform 10" id="10"/>
            <p:cNvSpPr/>
            <p:nvPr/>
          </p:nvSpPr>
          <p:spPr>
            <a:xfrm flipH="false" flipV="false" rot="0">
              <a:off x="0" y="0"/>
              <a:ext cx="6184265" cy="1492123"/>
            </a:xfrm>
            <a:custGeom>
              <a:avLst/>
              <a:gdLst/>
              <a:ahLst/>
              <a:cxnLst/>
              <a:rect r="r" b="b" t="t" l="l"/>
              <a:pathLst>
                <a:path h="1492123" w="6184265">
                  <a:moveTo>
                    <a:pt x="0" y="0"/>
                  </a:moveTo>
                  <a:lnTo>
                    <a:pt x="6184265" y="0"/>
                  </a:lnTo>
                  <a:lnTo>
                    <a:pt x="6184265" y="1492123"/>
                  </a:lnTo>
                  <a:lnTo>
                    <a:pt x="0" y="1492123"/>
                  </a:lnTo>
                  <a:close/>
                </a:path>
              </a:pathLst>
            </a:custGeom>
            <a:solidFill>
              <a:srgbClr val="FFFDF8"/>
            </a:solidFill>
            <a:ln w="32344" cap="sq">
              <a:solidFill>
                <a:srgbClr val="5B544E"/>
              </a:solidFill>
              <a:prstDash val="solid"/>
              <a:miter/>
            </a:ln>
          </p:spPr>
        </p:sp>
      </p:grpSp>
      <p:grpSp>
        <p:nvGrpSpPr>
          <p:cNvPr name="Group 11" id="11"/>
          <p:cNvGrpSpPr/>
          <p:nvPr/>
        </p:nvGrpSpPr>
        <p:grpSpPr>
          <a:xfrm rot="0">
            <a:off x="15509024" y="3218240"/>
            <a:ext cx="4638151" cy="1119111"/>
            <a:chOff x="0" y="0"/>
            <a:chExt cx="6184202" cy="1492148"/>
          </a:xfrm>
        </p:grpSpPr>
        <p:sp>
          <p:nvSpPr>
            <p:cNvPr name="Freeform 12" id="12"/>
            <p:cNvSpPr/>
            <p:nvPr/>
          </p:nvSpPr>
          <p:spPr>
            <a:xfrm flipH="false" flipV="false" rot="0">
              <a:off x="0" y="0"/>
              <a:ext cx="6184265" cy="1492123"/>
            </a:xfrm>
            <a:custGeom>
              <a:avLst/>
              <a:gdLst/>
              <a:ahLst/>
              <a:cxnLst/>
              <a:rect r="r" b="b" t="t" l="l"/>
              <a:pathLst>
                <a:path h="1492123" w="6184265">
                  <a:moveTo>
                    <a:pt x="0" y="0"/>
                  </a:moveTo>
                  <a:lnTo>
                    <a:pt x="6184265" y="0"/>
                  </a:lnTo>
                  <a:lnTo>
                    <a:pt x="6184265" y="1492123"/>
                  </a:lnTo>
                  <a:lnTo>
                    <a:pt x="0" y="1492123"/>
                  </a:lnTo>
                  <a:close/>
                </a:path>
              </a:pathLst>
            </a:custGeom>
            <a:solidFill>
              <a:srgbClr val="FFFDF8"/>
            </a:solidFill>
            <a:ln w="32344" cap="sq">
              <a:solidFill>
                <a:srgbClr val="5B544E"/>
              </a:solidFill>
              <a:prstDash val="solid"/>
              <a:miter/>
            </a:ln>
          </p:spPr>
        </p:sp>
      </p:grpSp>
      <p:grpSp>
        <p:nvGrpSpPr>
          <p:cNvPr name="Group 13" id="13"/>
          <p:cNvGrpSpPr/>
          <p:nvPr/>
        </p:nvGrpSpPr>
        <p:grpSpPr>
          <a:xfrm rot="0">
            <a:off x="909952" y="4894745"/>
            <a:ext cx="19578999" cy="2760031"/>
            <a:chOff x="0" y="0"/>
            <a:chExt cx="26105333" cy="3680041"/>
          </a:xfrm>
        </p:grpSpPr>
        <p:sp>
          <p:nvSpPr>
            <p:cNvPr name="Freeform 14" id="14"/>
            <p:cNvSpPr/>
            <p:nvPr/>
          </p:nvSpPr>
          <p:spPr>
            <a:xfrm flipH="false" flipV="false" rot="0">
              <a:off x="0" y="0"/>
              <a:ext cx="26105358" cy="3680079"/>
            </a:xfrm>
            <a:custGeom>
              <a:avLst/>
              <a:gdLst/>
              <a:ahLst/>
              <a:cxnLst/>
              <a:rect r="r" b="b" t="t" l="l"/>
              <a:pathLst>
                <a:path h="3680079" w="26105358">
                  <a:moveTo>
                    <a:pt x="0" y="0"/>
                  </a:moveTo>
                  <a:lnTo>
                    <a:pt x="26105358" y="0"/>
                  </a:lnTo>
                  <a:lnTo>
                    <a:pt x="26105358" y="3680079"/>
                  </a:lnTo>
                  <a:lnTo>
                    <a:pt x="0" y="3680079"/>
                  </a:lnTo>
                  <a:close/>
                </a:path>
              </a:pathLst>
            </a:custGeom>
            <a:solidFill>
              <a:srgbClr val="FFFDF8"/>
            </a:solidFill>
            <a:ln w="43126" cap="sq">
              <a:solidFill>
                <a:srgbClr val="5B544E"/>
              </a:solidFill>
              <a:prstDash val="solid"/>
              <a:miter/>
            </a:ln>
          </p:spPr>
        </p:sp>
      </p:grpSp>
      <p:grpSp>
        <p:nvGrpSpPr>
          <p:cNvPr name="Group 15" id="15"/>
          <p:cNvGrpSpPr/>
          <p:nvPr/>
        </p:nvGrpSpPr>
        <p:grpSpPr>
          <a:xfrm rot="0">
            <a:off x="913543" y="4898346"/>
            <a:ext cx="19571808" cy="915695"/>
            <a:chOff x="0" y="0"/>
            <a:chExt cx="26095744" cy="1220927"/>
          </a:xfrm>
        </p:grpSpPr>
        <p:sp>
          <p:nvSpPr>
            <p:cNvPr name="Freeform 16" id="16"/>
            <p:cNvSpPr/>
            <p:nvPr/>
          </p:nvSpPr>
          <p:spPr>
            <a:xfrm flipH="false" flipV="false" rot="0">
              <a:off x="0" y="0"/>
              <a:ext cx="26095706" cy="1220978"/>
            </a:xfrm>
            <a:custGeom>
              <a:avLst/>
              <a:gdLst/>
              <a:ahLst/>
              <a:cxnLst/>
              <a:rect r="r" b="b" t="t" l="l"/>
              <a:pathLst>
                <a:path h="1220978" w="26095706">
                  <a:moveTo>
                    <a:pt x="0" y="0"/>
                  </a:moveTo>
                  <a:lnTo>
                    <a:pt x="26095706" y="0"/>
                  </a:lnTo>
                  <a:lnTo>
                    <a:pt x="26095706" y="1220978"/>
                  </a:lnTo>
                  <a:lnTo>
                    <a:pt x="0" y="1220978"/>
                  </a:lnTo>
                  <a:close/>
                </a:path>
              </a:pathLst>
            </a:custGeom>
            <a:solidFill>
              <a:srgbClr val="55504B"/>
            </a:solidFill>
            <a:ln w="35938" cap="sq">
              <a:solidFill>
                <a:srgbClr val="55504B"/>
              </a:solidFill>
              <a:prstDash val="solid"/>
              <a:miter/>
            </a:ln>
          </p:spPr>
        </p:sp>
      </p:grpSp>
      <p:sp>
        <p:nvSpPr>
          <p:cNvPr name="TextBox 17" id="17"/>
          <p:cNvSpPr txBox="true"/>
          <p:nvPr/>
        </p:nvSpPr>
        <p:spPr>
          <a:xfrm rot="0">
            <a:off x="1242527" y="5072072"/>
            <a:ext cx="18913850"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1. Medical safety alerts</a:t>
            </a:r>
          </a:p>
        </p:txBody>
      </p:sp>
      <p:sp>
        <p:nvSpPr>
          <p:cNvPr name="TextBox 18" id="18"/>
          <p:cNvSpPr txBox="true"/>
          <p:nvPr/>
        </p:nvSpPr>
        <p:spPr>
          <a:xfrm rot="0">
            <a:off x="1242527" y="6003588"/>
            <a:ext cx="18913850" cy="1473879"/>
          </a:xfrm>
          <a:prstGeom prst="rect">
            <a:avLst/>
          </a:prstGeom>
        </p:spPr>
        <p:txBody>
          <a:bodyPr anchor="t" rtlCol="false" tIns="0" lIns="0" bIns="0" rIns="0">
            <a:spAutoFit/>
          </a:bodyPr>
          <a:lstStyle/>
          <a:p>
            <a:pPr algn="l">
              <a:lnSpc>
                <a:spcPts val="2886"/>
              </a:lnSpc>
            </a:pPr>
            <a:r>
              <a:rPr lang="en-US" sz="2405">
                <a:solidFill>
                  <a:srgbClr val="3F3A35"/>
                </a:solidFill>
                <a:latin typeface="Aptos"/>
                <a:ea typeface="Aptos"/>
                <a:cs typeface="Aptos"/>
                <a:sym typeface="Aptos"/>
              </a:rPr>
              <a:t>[List health conditions, allergy risks, medication sensitivities and key “must know” points.]</a:t>
            </a:r>
          </a:p>
          <a:p>
            <a:pPr algn="l">
              <a:lnSpc>
                <a:spcPts val="2886"/>
              </a:lnSpc>
            </a:pPr>
          </a:p>
          <a:p>
            <a:pPr algn="l">
              <a:lnSpc>
                <a:spcPts val="2886"/>
              </a:lnSpc>
            </a:pPr>
            <a:r>
              <a:rPr lang="en-US" sz="2405">
                <a:solidFill>
                  <a:srgbClr val="3F3A35"/>
                </a:solidFill>
                <a:latin typeface="Aptos"/>
                <a:ea typeface="Aptos"/>
                <a:cs typeface="Aptos"/>
                <a:sym typeface="Aptos"/>
              </a:rPr>
              <a:t>Examples: scent/fragrance sensitivity, joint instability, dysautonomia, asthma, diabetes, blood clot risk, previous anaesthetic reaction, latex/tape/gel allergies.</a:t>
            </a:r>
          </a:p>
        </p:txBody>
      </p:sp>
      <p:grpSp>
        <p:nvGrpSpPr>
          <p:cNvPr name="Group 19" id="19"/>
          <p:cNvGrpSpPr/>
          <p:nvPr/>
        </p:nvGrpSpPr>
        <p:grpSpPr>
          <a:xfrm rot="0">
            <a:off x="909952" y="8051540"/>
            <a:ext cx="9487624" cy="3096416"/>
            <a:chOff x="0" y="0"/>
            <a:chExt cx="12650165" cy="4128554"/>
          </a:xfrm>
        </p:grpSpPr>
        <p:sp>
          <p:nvSpPr>
            <p:cNvPr name="Freeform 20" id="20"/>
            <p:cNvSpPr/>
            <p:nvPr/>
          </p:nvSpPr>
          <p:spPr>
            <a:xfrm flipH="false" flipV="false" rot="0">
              <a:off x="0" y="0"/>
              <a:ext cx="12650216" cy="4128516"/>
            </a:xfrm>
            <a:custGeom>
              <a:avLst/>
              <a:gdLst/>
              <a:ahLst/>
              <a:cxnLst/>
              <a:rect r="r" b="b" t="t" l="l"/>
              <a:pathLst>
                <a:path h="4128516" w="12650216">
                  <a:moveTo>
                    <a:pt x="0" y="0"/>
                  </a:moveTo>
                  <a:lnTo>
                    <a:pt x="12650216" y="0"/>
                  </a:lnTo>
                  <a:lnTo>
                    <a:pt x="12650216" y="4128516"/>
                  </a:lnTo>
                  <a:lnTo>
                    <a:pt x="0" y="4128516"/>
                  </a:lnTo>
                  <a:close/>
                </a:path>
              </a:pathLst>
            </a:custGeom>
            <a:solidFill>
              <a:srgbClr val="FFFDF8"/>
            </a:solidFill>
            <a:ln w="43126" cap="sq">
              <a:solidFill>
                <a:srgbClr val="5B544E"/>
              </a:solidFill>
              <a:prstDash val="solid"/>
              <a:miter/>
            </a:ln>
          </p:spPr>
        </p:sp>
      </p:grpSp>
      <p:sp>
        <p:nvSpPr>
          <p:cNvPr name="TextBox 21" id="21"/>
          <p:cNvSpPr txBox="true"/>
          <p:nvPr/>
        </p:nvSpPr>
        <p:spPr>
          <a:xfrm rot="0">
            <a:off x="1242527" y="8306486"/>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2. Movement &amp; positioning</a:t>
            </a:r>
          </a:p>
        </p:txBody>
      </p:sp>
      <p:sp>
        <p:nvSpPr>
          <p:cNvPr name="TextBox 22" id="22"/>
          <p:cNvSpPr txBox="true"/>
          <p:nvPr/>
        </p:nvSpPr>
        <p:spPr>
          <a:xfrm rot="0">
            <a:off x="1242527" y="8874728"/>
            <a:ext cx="8822474" cy="1913763"/>
          </a:xfrm>
          <a:prstGeom prst="rect">
            <a:avLst/>
          </a:prstGeom>
        </p:spPr>
        <p:txBody>
          <a:bodyPr anchor="t" rtlCol="false" tIns="0" lIns="0" bIns="0" rIns="0">
            <a:spAutoFit/>
          </a:bodyPr>
          <a:lstStyle/>
          <a:p>
            <a:pPr algn="l">
              <a:lnSpc>
                <a:spcPts val="2818"/>
              </a:lnSpc>
            </a:pPr>
            <a:r>
              <a:rPr lang="en-US" sz="2348">
                <a:solidFill>
                  <a:srgbClr val="3F3A35"/>
                </a:solidFill>
                <a:latin typeface="Aptos"/>
                <a:ea typeface="Aptos"/>
                <a:cs typeface="Aptos"/>
                <a:sym typeface="Aptos"/>
              </a:rPr>
              <a:t>Please protect: [neck / spine / hips / pelvis / shoulders / knees / wrists]</a:t>
            </a:r>
          </a:p>
          <a:p>
            <a:pPr algn="l">
              <a:lnSpc>
                <a:spcPts val="2818"/>
              </a:lnSpc>
            </a:pPr>
            <a:r>
              <a:rPr lang="en-US" sz="2348">
                <a:solidFill>
                  <a:srgbClr val="3F3A35"/>
                </a:solidFill>
                <a:latin typeface="Aptos"/>
                <a:ea typeface="Aptos"/>
                <a:cs typeface="Aptos"/>
                <a:sym typeface="Aptos"/>
              </a:rPr>
              <a:t>Avoid: [stirrups / forced lying flat / wide hip opening / holding legs / moving limbs without consent]</a:t>
            </a:r>
          </a:p>
          <a:p>
            <a:pPr algn="l">
              <a:lnSpc>
                <a:spcPts val="2818"/>
              </a:lnSpc>
            </a:pPr>
            <a:r>
              <a:rPr lang="en-US" sz="2348">
                <a:solidFill>
                  <a:srgbClr val="3F3A35"/>
                </a:solidFill>
                <a:latin typeface="Aptos"/>
                <a:ea typeface="Aptos"/>
                <a:cs typeface="Aptos"/>
                <a:sym typeface="Aptos"/>
              </a:rPr>
              <a:t>Preferred: [upright / side-lying / pool / birth ball / forward leaning / supported positions]</a:t>
            </a:r>
          </a:p>
        </p:txBody>
      </p:sp>
      <p:grpSp>
        <p:nvGrpSpPr>
          <p:cNvPr name="Group 23" id="23"/>
          <p:cNvGrpSpPr/>
          <p:nvPr/>
        </p:nvGrpSpPr>
        <p:grpSpPr>
          <a:xfrm rot="0">
            <a:off x="11001327" y="8051540"/>
            <a:ext cx="9487624" cy="3096416"/>
            <a:chOff x="0" y="0"/>
            <a:chExt cx="12650165" cy="4128554"/>
          </a:xfrm>
        </p:grpSpPr>
        <p:sp>
          <p:nvSpPr>
            <p:cNvPr name="Freeform 24" id="24"/>
            <p:cNvSpPr/>
            <p:nvPr/>
          </p:nvSpPr>
          <p:spPr>
            <a:xfrm flipH="false" flipV="false" rot="0">
              <a:off x="0" y="0"/>
              <a:ext cx="12650216" cy="4128516"/>
            </a:xfrm>
            <a:custGeom>
              <a:avLst/>
              <a:gdLst/>
              <a:ahLst/>
              <a:cxnLst/>
              <a:rect r="r" b="b" t="t" l="l"/>
              <a:pathLst>
                <a:path h="4128516" w="12650216">
                  <a:moveTo>
                    <a:pt x="0" y="0"/>
                  </a:moveTo>
                  <a:lnTo>
                    <a:pt x="12650216" y="0"/>
                  </a:lnTo>
                  <a:lnTo>
                    <a:pt x="12650216" y="4128516"/>
                  </a:lnTo>
                  <a:lnTo>
                    <a:pt x="0" y="4128516"/>
                  </a:lnTo>
                  <a:close/>
                </a:path>
              </a:pathLst>
            </a:custGeom>
            <a:solidFill>
              <a:srgbClr val="55504B"/>
            </a:solidFill>
            <a:ln w="43126" cap="sq">
              <a:solidFill>
                <a:srgbClr val="55504B"/>
              </a:solidFill>
              <a:prstDash val="solid"/>
              <a:miter/>
            </a:ln>
          </p:spPr>
        </p:sp>
      </p:grpSp>
      <p:sp>
        <p:nvSpPr>
          <p:cNvPr name="TextBox 25" id="25"/>
          <p:cNvSpPr txBox="true"/>
          <p:nvPr/>
        </p:nvSpPr>
        <p:spPr>
          <a:xfrm rot="0">
            <a:off x="11333902" y="8306486"/>
            <a:ext cx="8822474" cy="568242"/>
          </a:xfrm>
          <a:prstGeom prst="rect">
            <a:avLst/>
          </a:prstGeom>
        </p:spPr>
        <p:txBody>
          <a:bodyPr anchor="t" rtlCol="false" tIns="0" lIns="0" bIns="0" rIns="0">
            <a:spAutoFit/>
          </a:bodyPr>
          <a:lstStyle/>
          <a:p>
            <a:pPr algn="l">
              <a:lnSpc>
                <a:spcPts val="3667"/>
              </a:lnSpc>
            </a:pPr>
            <a:r>
              <a:rPr lang="en-US" sz="3056" b="true">
                <a:solidFill>
                  <a:srgbClr val="FFFFFF"/>
                </a:solidFill>
                <a:latin typeface="Aptos Bold"/>
                <a:ea typeface="Aptos Bold"/>
                <a:cs typeface="Aptos Bold"/>
                <a:sym typeface="Aptos Bold"/>
              </a:rPr>
              <a:t>3. Pain relief &amp; anaesthetic</a:t>
            </a:r>
          </a:p>
        </p:txBody>
      </p:sp>
      <p:sp>
        <p:nvSpPr>
          <p:cNvPr name="TextBox 26" id="26"/>
          <p:cNvSpPr txBox="true"/>
          <p:nvPr/>
        </p:nvSpPr>
        <p:spPr>
          <a:xfrm rot="0">
            <a:off x="11333902" y="9005126"/>
            <a:ext cx="8822474" cy="1913763"/>
          </a:xfrm>
          <a:prstGeom prst="rect">
            <a:avLst/>
          </a:prstGeom>
        </p:spPr>
        <p:txBody>
          <a:bodyPr anchor="t" rtlCol="false" tIns="0" lIns="0" bIns="0" rIns="0">
            <a:spAutoFit/>
          </a:bodyPr>
          <a:lstStyle/>
          <a:p>
            <a:pPr algn="l">
              <a:lnSpc>
                <a:spcPts val="2750"/>
              </a:lnSpc>
            </a:pPr>
            <a:r>
              <a:rPr lang="en-US" sz="2292">
                <a:solidFill>
                  <a:srgbClr val="FFFFFF"/>
                </a:solidFill>
                <a:latin typeface="Aptos"/>
                <a:ea typeface="Aptos"/>
                <a:cs typeface="Aptos"/>
                <a:sym typeface="Aptos"/>
              </a:rPr>
              <a:t>First choices: [breathwork / TENS / water / movement / Entonox / epidural / opioids]</a:t>
            </a:r>
          </a:p>
          <a:p>
            <a:pPr algn="l">
              <a:lnSpc>
                <a:spcPts val="2750"/>
              </a:lnSpc>
            </a:pPr>
            <a:r>
              <a:rPr lang="en-US" sz="2292">
                <a:solidFill>
                  <a:srgbClr val="FFFFFF"/>
                </a:solidFill>
                <a:latin typeface="Aptos"/>
                <a:ea typeface="Aptos"/>
                <a:cs typeface="Aptos"/>
                <a:sym typeface="Aptos"/>
              </a:rPr>
              <a:t>Avoid or use cautiously: [medications / routes / previous reactions]</a:t>
            </a:r>
          </a:p>
          <a:p>
            <a:pPr algn="l">
              <a:lnSpc>
                <a:spcPts val="2750"/>
              </a:lnSpc>
            </a:pPr>
            <a:r>
              <a:rPr lang="en-US" sz="2292">
                <a:solidFill>
                  <a:srgbClr val="FFFFFF"/>
                </a:solidFill>
                <a:latin typeface="Aptos"/>
                <a:ea typeface="Aptos"/>
                <a:cs typeface="Aptos"/>
                <a:sym typeface="Aptos"/>
              </a:rPr>
              <a:t>Escalation: “Offer pain relief when I ask, or if the plan changes.”</a:t>
            </a:r>
          </a:p>
        </p:txBody>
      </p:sp>
      <p:grpSp>
        <p:nvGrpSpPr>
          <p:cNvPr name="Group 27" id="27"/>
          <p:cNvGrpSpPr/>
          <p:nvPr/>
        </p:nvGrpSpPr>
        <p:grpSpPr>
          <a:xfrm rot="0">
            <a:off x="909952" y="11751716"/>
            <a:ext cx="9487624" cy="2837659"/>
            <a:chOff x="0" y="0"/>
            <a:chExt cx="12650165" cy="3783546"/>
          </a:xfrm>
        </p:grpSpPr>
        <p:sp>
          <p:nvSpPr>
            <p:cNvPr name="Freeform 28" id="28"/>
            <p:cNvSpPr/>
            <p:nvPr/>
          </p:nvSpPr>
          <p:spPr>
            <a:xfrm flipH="false" flipV="false" rot="0">
              <a:off x="0" y="0"/>
              <a:ext cx="12650216" cy="3783584"/>
            </a:xfrm>
            <a:custGeom>
              <a:avLst/>
              <a:gdLst/>
              <a:ahLst/>
              <a:cxnLst/>
              <a:rect r="r" b="b" t="t" l="l"/>
              <a:pathLst>
                <a:path h="3783584" w="12650216">
                  <a:moveTo>
                    <a:pt x="0" y="0"/>
                  </a:moveTo>
                  <a:lnTo>
                    <a:pt x="12650216" y="0"/>
                  </a:lnTo>
                  <a:lnTo>
                    <a:pt x="12650216" y="3783584"/>
                  </a:lnTo>
                  <a:lnTo>
                    <a:pt x="0" y="3783584"/>
                  </a:lnTo>
                  <a:close/>
                </a:path>
              </a:pathLst>
            </a:custGeom>
            <a:solidFill>
              <a:srgbClr val="FFFDF8"/>
            </a:solidFill>
            <a:ln w="43126" cap="sq">
              <a:solidFill>
                <a:srgbClr val="5B544E"/>
              </a:solidFill>
              <a:prstDash val="solid"/>
              <a:miter/>
            </a:ln>
          </p:spPr>
        </p:sp>
      </p:grpSp>
      <p:sp>
        <p:nvSpPr>
          <p:cNvPr name="TextBox 29" id="29"/>
          <p:cNvSpPr txBox="true"/>
          <p:nvPr/>
        </p:nvSpPr>
        <p:spPr>
          <a:xfrm rot="0">
            <a:off x="1242527" y="12006663"/>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4. Birth environment</a:t>
            </a:r>
          </a:p>
        </p:txBody>
      </p:sp>
      <p:sp>
        <p:nvSpPr>
          <p:cNvPr name="TextBox 30" id="30"/>
          <p:cNvSpPr txBox="true"/>
          <p:nvPr/>
        </p:nvSpPr>
        <p:spPr>
          <a:xfrm rot="0">
            <a:off x="1242527" y="12705293"/>
            <a:ext cx="8822474" cy="1655007"/>
          </a:xfrm>
          <a:prstGeom prst="rect">
            <a:avLst/>
          </a:prstGeom>
        </p:spPr>
        <p:txBody>
          <a:bodyPr anchor="t" rtlCol="false" tIns="0" lIns="0" bIns="0" rIns="0">
            <a:spAutoFit/>
          </a:bodyPr>
          <a:lstStyle/>
          <a:p>
            <a:pPr algn="l">
              <a:lnSpc>
                <a:spcPts val="2886"/>
              </a:lnSpc>
            </a:pPr>
            <a:r>
              <a:rPr lang="en-US" sz="2405">
                <a:solidFill>
                  <a:srgbClr val="3F3A35"/>
                </a:solidFill>
                <a:latin typeface="Aptos"/>
                <a:ea typeface="Aptos"/>
                <a:cs typeface="Aptos"/>
                <a:sym typeface="Aptos"/>
              </a:rPr>
              <a:t>Need: [dim lights / quiet / minimal staff / own music / low scent / private room if possible]</a:t>
            </a:r>
          </a:p>
          <a:p>
            <a:pPr algn="l">
              <a:lnSpc>
                <a:spcPts val="2886"/>
              </a:lnSpc>
            </a:pPr>
            <a:r>
              <a:rPr lang="en-US" sz="2405">
                <a:solidFill>
                  <a:srgbClr val="3F3A35"/>
                </a:solidFill>
                <a:latin typeface="Aptos"/>
                <a:ea typeface="Aptos"/>
                <a:cs typeface="Aptos"/>
                <a:sym typeface="Aptos"/>
              </a:rPr>
              <a:t>Avoid: [fragrance / essential oils / unnecessary talking / bright lights / students or observers]</a:t>
            </a:r>
          </a:p>
        </p:txBody>
      </p:sp>
      <p:grpSp>
        <p:nvGrpSpPr>
          <p:cNvPr name="Group 31" id="31"/>
          <p:cNvGrpSpPr/>
          <p:nvPr/>
        </p:nvGrpSpPr>
        <p:grpSpPr>
          <a:xfrm rot="0">
            <a:off x="11001327" y="11751716"/>
            <a:ext cx="9487624" cy="2837659"/>
            <a:chOff x="0" y="0"/>
            <a:chExt cx="12650165" cy="3783546"/>
          </a:xfrm>
        </p:grpSpPr>
        <p:sp>
          <p:nvSpPr>
            <p:cNvPr name="Freeform 32" id="32"/>
            <p:cNvSpPr/>
            <p:nvPr/>
          </p:nvSpPr>
          <p:spPr>
            <a:xfrm flipH="false" flipV="false" rot="0">
              <a:off x="0" y="0"/>
              <a:ext cx="12650216" cy="3783584"/>
            </a:xfrm>
            <a:custGeom>
              <a:avLst/>
              <a:gdLst/>
              <a:ahLst/>
              <a:cxnLst/>
              <a:rect r="r" b="b" t="t" l="l"/>
              <a:pathLst>
                <a:path h="3783584" w="12650216">
                  <a:moveTo>
                    <a:pt x="0" y="0"/>
                  </a:moveTo>
                  <a:lnTo>
                    <a:pt x="12650216" y="0"/>
                  </a:lnTo>
                  <a:lnTo>
                    <a:pt x="12650216" y="3783584"/>
                  </a:lnTo>
                  <a:lnTo>
                    <a:pt x="0" y="3783584"/>
                  </a:lnTo>
                  <a:close/>
                </a:path>
              </a:pathLst>
            </a:custGeom>
            <a:solidFill>
              <a:srgbClr val="FFFDF8"/>
            </a:solidFill>
            <a:ln w="43126" cap="sq">
              <a:solidFill>
                <a:srgbClr val="5B544E"/>
              </a:solidFill>
              <a:prstDash val="solid"/>
              <a:miter/>
            </a:ln>
          </p:spPr>
        </p:sp>
      </p:grpSp>
      <p:sp>
        <p:nvSpPr>
          <p:cNvPr name="TextBox 33" id="33"/>
          <p:cNvSpPr txBox="true"/>
          <p:nvPr/>
        </p:nvSpPr>
        <p:spPr>
          <a:xfrm rot="0">
            <a:off x="11333902" y="12006663"/>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5. Consent &amp; interventions</a:t>
            </a:r>
          </a:p>
        </p:txBody>
      </p:sp>
      <p:sp>
        <p:nvSpPr>
          <p:cNvPr name="TextBox 34" id="34"/>
          <p:cNvSpPr txBox="true"/>
          <p:nvPr/>
        </p:nvSpPr>
        <p:spPr>
          <a:xfrm rot="0">
            <a:off x="11333902" y="12705293"/>
            <a:ext cx="8822474" cy="1655007"/>
          </a:xfrm>
          <a:prstGeom prst="rect">
            <a:avLst/>
          </a:prstGeom>
        </p:spPr>
        <p:txBody>
          <a:bodyPr anchor="t" rtlCol="false" tIns="0" lIns="0" bIns="0" rIns="0">
            <a:spAutoFit/>
          </a:bodyPr>
          <a:lstStyle/>
          <a:p>
            <a:pPr algn="l">
              <a:lnSpc>
                <a:spcPts val="2784"/>
              </a:lnSpc>
            </a:pPr>
            <a:r>
              <a:rPr lang="en-US" sz="2320">
                <a:solidFill>
                  <a:srgbClr val="3F3A35"/>
                </a:solidFill>
                <a:latin typeface="Aptos"/>
                <a:ea typeface="Aptos"/>
                <a:cs typeface="Aptos"/>
                <a:sym typeface="Aptos"/>
              </a:rPr>
              <a:t>Ask before: [exams / sweep / breaking waters / CTG / cannula / oxytocin / catheter / antibiotics / assisted birth / episiotomy / newborn medications]</a:t>
            </a:r>
          </a:p>
          <a:p>
            <a:pPr algn="l">
              <a:lnSpc>
                <a:spcPts val="2784"/>
              </a:lnSpc>
            </a:pPr>
            <a:r>
              <a:rPr lang="en-US" sz="2320">
                <a:solidFill>
                  <a:srgbClr val="3F3A35"/>
                </a:solidFill>
                <a:latin typeface="Aptos"/>
                <a:ea typeface="Aptos"/>
                <a:cs typeface="Aptos"/>
                <a:sym typeface="Aptos"/>
              </a:rPr>
              <a:t>Explain: benefits, risks, alternatives and what happens if we wait.</a:t>
            </a:r>
          </a:p>
        </p:txBody>
      </p:sp>
      <p:grpSp>
        <p:nvGrpSpPr>
          <p:cNvPr name="Group 35" id="35"/>
          <p:cNvGrpSpPr/>
          <p:nvPr/>
        </p:nvGrpSpPr>
        <p:grpSpPr>
          <a:xfrm rot="0">
            <a:off x="909952" y="15193127"/>
            <a:ext cx="19578999" cy="3976173"/>
            <a:chOff x="0" y="0"/>
            <a:chExt cx="26105333" cy="5301564"/>
          </a:xfrm>
        </p:grpSpPr>
        <p:sp>
          <p:nvSpPr>
            <p:cNvPr name="Freeform 36" id="36"/>
            <p:cNvSpPr/>
            <p:nvPr/>
          </p:nvSpPr>
          <p:spPr>
            <a:xfrm flipH="false" flipV="false" rot="0">
              <a:off x="0" y="0"/>
              <a:ext cx="26105358" cy="5301615"/>
            </a:xfrm>
            <a:custGeom>
              <a:avLst/>
              <a:gdLst/>
              <a:ahLst/>
              <a:cxnLst/>
              <a:rect r="r" b="b" t="t" l="l"/>
              <a:pathLst>
                <a:path h="5301615" w="26105358">
                  <a:moveTo>
                    <a:pt x="0" y="0"/>
                  </a:moveTo>
                  <a:lnTo>
                    <a:pt x="26105358" y="0"/>
                  </a:lnTo>
                  <a:lnTo>
                    <a:pt x="26105358" y="5301615"/>
                  </a:lnTo>
                  <a:lnTo>
                    <a:pt x="0" y="5301615"/>
                  </a:lnTo>
                  <a:close/>
                </a:path>
              </a:pathLst>
            </a:custGeom>
            <a:solidFill>
              <a:srgbClr val="55504B"/>
            </a:solidFill>
            <a:ln w="43126" cap="sq">
              <a:solidFill>
                <a:srgbClr val="55504B"/>
              </a:solidFill>
              <a:prstDash val="solid"/>
              <a:miter/>
            </a:ln>
          </p:spPr>
        </p:sp>
      </p:grpSp>
      <p:sp>
        <p:nvSpPr>
          <p:cNvPr name="TextBox 37" id="37"/>
          <p:cNvSpPr txBox="true"/>
          <p:nvPr/>
        </p:nvSpPr>
        <p:spPr>
          <a:xfrm rot="0">
            <a:off x="1242527" y="15448083"/>
            <a:ext cx="18913850" cy="568242"/>
          </a:xfrm>
          <a:prstGeom prst="rect">
            <a:avLst/>
          </a:prstGeom>
        </p:spPr>
        <p:txBody>
          <a:bodyPr anchor="t" rtlCol="false" tIns="0" lIns="0" bIns="0" rIns="0">
            <a:spAutoFit/>
          </a:bodyPr>
          <a:lstStyle/>
          <a:p>
            <a:pPr algn="l">
              <a:lnSpc>
                <a:spcPts val="3667"/>
              </a:lnSpc>
            </a:pPr>
            <a:r>
              <a:rPr lang="en-US" sz="3056" b="true">
                <a:solidFill>
                  <a:srgbClr val="FFFFFF"/>
                </a:solidFill>
                <a:latin typeface="Aptos Bold"/>
                <a:ea typeface="Aptos Bold"/>
                <a:cs typeface="Aptos Bold"/>
                <a:sym typeface="Aptos Bold"/>
              </a:rPr>
              <a:t>6. Birth, cord, placenta &amp; golden hour</a:t>
            </a:r>
          </a:p>
        </p:txBody>
      </p:sp>
      <p:sp>
        <p:nvSpPr>
          <p:cNvPr name="TextBox 38" id="38"/>
          <p:cNvSpPr txBox="true"/>
          <p:nvPr/>
        </p:nvSpPr>
        <p:spPr>
          <a:xfrm rot="0">
            <a:off x="1242527" y="16146713"/>
            <a:ext cx="18913850" cy="2793521"/>
          </a:xfrm>
          <a:prstGeom prst="rect">
            <a:avLst/>
          </a:prstGeom>
        </p:spPr>
        <p:txBody>
          <a:bodyPr anchor="t" rtlCol="false" tIns="0" lIns="0" bIns="0" rIns="0">
            <a:spAutoFit/>
          </a:bodyPr>
          <a:lstStyle/>
          <a:p>
            <a:pPr algn="l">
              <a:lnSpc>
                <a:spcPts val="2852"/>
              </a:lnSpc>
            </a:pPr>
            <a:r>
              <a:rPr lang="en-US" sz="2376">
                <a:solidFill>
                  <a:srgbClr val="FFFFFF"/>
                </a:solidFill>
                <a:latin typeface="Aptos"/>
                <a:ea typeface="Aptos"/>
                <a:cs typeface="Aptos"/>
                <a:sym typeface="Aptos"/>
              </a:rPr>
              <a:t>Pushing: [follow body / coached only if needed / protect joints]</a:t>
            </a:r>
          </a:p>
          <a:p>
            <a:pPr algn="l">
              <a:lnSpc>
                <a:spcPts val="2852"/>
              </a:lnSpc>
            </a:pPr>
            <a:r>
              <a:rPr lang="en-US" sz="2376">
                <a:solidFill>
                  <a:srgbClr val="FFFFFF"/>
                </a:solidFill>
                <a:latin typeface="Aptos"/>
                <a:ea typeface="Aptos"/>
                <a:cs typeface="Aptos"/>
                <a:sym typeface="Aptos"/>
              </a:rPr>
              <a:t>Cord: [delayed cord clamping unless urgent / partner to cut / no preference]</a:t>
            </a:r>
          </a:p>
          <a:p>
            <a:pPr algn="l">
              <a:lnSpc>
                <a:spcPts val="2852"/>
              </a:lnSpc>
            </a:pPr>
            <a:r>
              <a:rPr lang="en-US" sz="2376">
                <a:solidFill>
                  <a:srgbClr val="FFFFFF"/>
                </a:solidFill>
                <a:latin typeface="Aptos"/>
                <a:ea typeface="Aptos"/>
                <a:cs typeface="Aptos"/>
                <a:sym typeface="Aptos"/>
              </a:rPr>
              <a:t>Golden hour: [skin-to-skin / breastfeed ASAP / delay routine checks if baby well]</a:t>
            </a:r>
          </a:p>
          <a:p>
            <a:pPr algn="l">
              <a:lnSpc>
                <a:spcPts val="2852"/>
              </a:lnSpc>
            </a:pPr>
            <a:r>
              <a:rPr lang="en-US" sz="2376">
                <a:solidFill>
                  <a:srgbClr val="FFFFFF"/>
                </a:solidFill>
                <a:latin typeface="Aptos"/>
                <a:ea typeface="Aptos"/>
                <a:cs typeface="Aptos"/>
                <a:sym typeface="Aptos"/>
              </a:rPr>
              <a:t>Placenta: [active management / physiological / discuss if pathology needed]</a:t>
            </a:r>
          </a:p>
        </p:txBody>
      </p:sp>
      <p:grpSp>
        <p:nvGrpSpPr>
          <p:cNvPr name="Group 39" id="39"/>
          <p:cNvGrpSpPr/>
          <p:nvPr/>
        </p:nvGrpSpPr>
        <p:grpSpPr>
          <a:xfrm rot="0">
            <a:off x="909952" y="19773062"/>
            <a:ext cx="19578999" cy="2501284"/>
            <a:chOff x="0" y="0"/>
            <a:chExt cx="26105333" cy="3335045"/>
          </a:xfrm>
        </p:grpSpPr>
        <p:sp>
          <p:nvSpPr>
            <p:cNvPr name="Freeform 40" id="40"/>
            <p:cNvSpPr/>
            <p:nvPr/>
          </p:nvSpPr>
          <p:spPr>
            <a:xfrm flipH="false" flipV="false" rot="0">
              <a:off x="0" y="0"/>
              <a:ext cx="26105358" cy="3335020"/>
            </a:xfrm>
            <a:custGeom>
              <a:avLst/>
              <a:gdLst/>
              <a:ahLst/>
              <a:cxnLst/>
              <a:rect r="r" b="b" t="t" l="l"/>
              <a:pathLst>
                <a:path h="3335020" w="26105358">
                  <a:moveTo>
                    <a:pt x="0" y="0"/>
                  </a:moveTo>
                  <a:lnTo>
                    <a:pt x="26105358" y="0"/>
                  </a:lnTo>
                  <a:lnTo>
                    <a:pt x="26105358" y="3335020"/>
                  </a:lnTo>
                  <a:lnTo>
                    <a:pt x="0" y="3335020"/>
                  </a:lnTo>
                  <a:close/>
                </a:path>
              </a:pathLst>
            </a:custGeom>
            <a:solidFill>
              <a:srgbClr val="FFFDF8"/>
            </a:solidFill>
            <a:ln w="43126" cap="sq">
              <a:solidFill>
                <a:srgbClr val="5B544E"/>
              </a:solidFill>
              <a:prstDash val="solid"/>
              <a:miter/>
            </a:ln>
          </p:spPr>
        </p:sp>
      </p:grpSp>
      <p:sp>
        <p:nvSpPr>
          <p:cNvPr name="TextBox 41" id="41"/>
          <p:cNvSpPr txBox="true"/>
          <p:nvPr/>
        </p:nvSpPr>
        <p:spPr>
          <a:xfrm rot="0">
            <a:off x="1242527" y="20028017"/>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7. Newborn consent</a:t>
            </a:r>
          </a:p>
        </p:txBody>
      </p:sp>
      <p:sp>
        <p:nvSpPr>
          <p:cNvPr name="TextBox 42" id="42"/>
          <p:cNvSpPr txBox="true"/>
          <p:nvPr/>
        </p:nvSpPr>
        <p:spPr>
          <a:xfrm rot="0">
            <a:off x="1242527" y="20726648"/>
            <a:ext cx="18913850" cy="1318622"/>
          </a:xfrm>
          <a:prstGeom prst="rect">
            <a:avLst/>
          </a:prstGeom>
        </p:spPr>
        <p:txBody>
          <a:bodyPr anchor="t" rtlCol="false" tIns="0" lIns="0" bIns="0" rIns="0">
            <a:spAutoFit/>
          </a:bodyPr>
          <a:lstStyle/>
          <a:p>
            <a:pPr algn="l">
              <a:lnSpc>
                <a:spcPts val="2818"/>
              </a:lnSpc>
            </a:pPr>
            <a:r>
              <a:rPr lang="en-US" sz="2348">
                <a:solidFill>
                  <a:srgbClr val="3F3A35"/>
                </a:solidFill>
                <a:latin typeface="Aptos"/>
                <a:ea typeface="Aptos"/>
                <a:cs typeface="Aptos"/>
                <a:sym typeface="Aptos"/>
              </a:rPr>
              <a:t>Please discuss routine newborn medications, injections, screens, vaccines and procedures before they are given, unless urgent/life-saving.</a:t>
            </a:r>
          </a:p>
          <a:p>
            <a:pPr algn="l">
              <a:lnSpc>
                <a:spcPts val="2818"/>
              </a:lnSpc>
            </a:pPr>
            <a:r>
              <a:rPr lang="en-US" sz="2348">
                <a:solidFill>
                  <a:srgbClr val="3F3A35"/>
                </a:solidFill>
                <a:latin typeface="Aptos"/>
                <a:ea typeface="Aptos"/>
                <a:cs typeface="Aptos"/>
                <a:sym typeface="Aptos"/>
              </a:rPr>
              <a:t>Add your preferences: [vitamin K / eye care / feeding / weighing / separation / partner presence].</a:t>
            </a:r>
          </a:p>
        </p:txBody>
      </p:sp>
      <p:grpSp>
        <p:nvGrpSpPr>
          <p:cNvPr name="Group 43" id="43"/>
          <p:cNvGrpSpPr/>
          <p:nvPr/>
        </p:nvGrpSpPr>
        <p:grpSpPr>
          <a:xfrm rot="0">
            <a:off x="909952" y="22800478"/>
            <a:ext cx="19578999" cy="2371906"/>
            <a:chOff x="0" y="0"/>
            <a:chExt cx="26105333" cy="3162541"/>
          </a:xfrm>
        </p:grpSpPr>
        <p:sp>
          <p:nvSpPr>
            <p:cNvPr name="Freeform 44" id="44"/>
            <p:cNvSpPr/>
            <p:nvPr/>
          </p:nvSpPr>
          <p:spPr>
            <a:xfrm flipH="false" flipV="false" rot="0">
              <a:off x="0" y="0"/>
              <a:ext cx="26105358" cy="3162554"/>
            </a:xfrm>
            <a:custGeom>
              <a:avLst/>
              <a:gdLst/>
              <a:ahLst/>
              <a:cxnLst/>
              <a:rect r="r" b="b" t="t" l="l"/>
              <a:pathLst>
                <a:path h="3162554" w="26105358">
                  <a:moveTo>
                    <a:pt x="0" y="0"/>
                  </a:moveTo>
                  <a:lnTo>
                    <a:pt x="26105358" y="0"/>
                  </a:lnTo>
                  <a:lnTo>
                    <a:pt x="26105358" y="3162554"/>
                  </a:lnTo>
                  <a:lnTo>
                    <a:pt x="0" y="3162554"/>
                  </a:lnTo>
                  <a:close/>
                </a:path>
              </a:pathLst>
            </a:custGeom>
            <a:solidFill>
              <a:srgbClr val="FFFDF8"/>
            </a:solidFill>
            <a:ln w="43126" cap="sq">
              <a:solidFill>
                <a:srgbClr val="5B544E"/>
              </a:solidFill>
              <a:prstDash val="solid"/>
              <a:miter/>
            </a:ln>
          </p:spPr>
        </p:sp>
      </p:grpSp>
      <p:grpSp>
        <p:nvGrpSpPr>
          <p:cNvPr name="Group 45" id="45"/>
          <p:cNvGrpSpPr/>
          <p:nvPr/>
        </p:nvGrpSpPr>
        <p:grpSpPr>
          <a:xfrm rot="0">
            <a:off x="913543" y="22804069"/>
            <a:ext cx="19571808" cy="915695"/>
            <a:chOff x="0" y="0"/>
            <a:chExt cx="26095744" cy="1220927"/>
          </a:xfrm>
        </p:grpSpPr>
        <p:sp>
          <p:nvSpPr>
            <p:cNvPr name="Freeform 46" id="46"/>
            <p:cNvSpPr/>
            <p:nvPr/>
          </p:nvSpPr>
          <p:spPr>
            <a:xfrm flipH="false" flipV="false" rot="0">
              <a:off x="0" y="0"/>
              <a:ext cx="26095706" cy="1220978"/>
            </a:xfrm>
            <a:custGeom>
              <a:avLst/>
              <a:gdLst/>
              <a:ahLst/>
              <a:cxnLst/>
              <a:rect r="r" b="b" t="t" l="l"/>
              <a:pathLst>
                <a:path h="1220978" w="26095706">
                  <a:moveTo>
                    <a:pt x="0" y="0"/>
                  </a:moveTo>
                  <a:lnTo>
                    <a:pt x="26095706" y="0"/>
                  </a:lnTo>
                  <a:lnTo>
                    <a:pt x="26095706" y="1220978"/>
                  </a:lnTo>
                  <a:lnTo>
                    <a:pt x="0" y="1220978"/>
                  </a:lnTo>
                  <a:close/>
                </a:path>
              </a:pathLst>
            </a:custGeom>
            <a:solidFill>
              <a:srgbClr val="55504B"/>
            </a:solidFill>
            <a:ln w="35938" cap="sq">
              <a:solidFill>
                <a:srgbClr val="55504B"/>
              </a:solidFill>
              <a:prstDash val="solid"/>
              <a:miter/>
            </a:ln>
          </p:spPr>
        </p:sp>
      </p:grpSp>
      <p:sp>
        <p:nvSpPr>
          <p:cNvPr name="TextBox 47" id="47"/>
          <p:cNvSpPr txBox="true"/>
          <p:nvPr/>
        </p:nvSpPr>
        <p:spPr>
          <a:xfrm rot="0">
            <a:off x="1242527" y="22977796"/>
            <a:ext cx="18913850"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8. Emergency summary</a:t>
            </a:r>
          </a:p>
        </p:txBody>
      </p:sp>
      <p:sp>
        <p:nvSpPr>
          <p:cNvPr name="TextBox 48" id="48"/>
          <p:cNvSpPr txBox="true"/>
          <p:nvPr/>
        </p:nvSpPr>
        <p:spPr>
          <a:xfrm rot="0">
            <a:off x="1242527" y="23909312"/>
            <a:ext cx="18913850" cy="1085745"/>
          </a:xfrm>
          <a:prstGeom prst="rect">
            <a:avLst/>
          </a:prstGeom>
        </p:spPr>
        <p:txBody>
          <a:bodyPr anchor="t" rtlCol="false" tIns="0" lIns="0" bIns="0" rIns="0">
            <a:spAutoFit/>
          </a:bodyPr>
          <a:lstStyle/>
          <a:p>
            <a:pPr algn="l">
              <a:lnSpc>
                <a:spcPts val="2784"/>
              </a:lnSpc>
            </a:pPr>
            <a:r>
              <a:rPr lang="en-US" sz="2320">
                <a:solidFill>
                  <a:srgbClr val="3F3A35"/>
                </a:solidFill>
                <a:latin typeface="Aptos"/>
                <a:ea typeface="Aptos"/>
                <a:cs typeface="Aptos"/>
                <a:sym typeface="Aptos"/>
              </a:rPr>
              <a:t>I consent to urgent action for serious risk to me or baby. If time: explain clearly, involve my birth partner, check allergy/product notes, protect my body, and keep baby with me/partner unless urgent care is needed.</a:t>
            </a:r>
          </a:p>
        </p:txBody>
      </p:sp>
      <p:grpSp>
        <p:nvGrpSpPr>
          <p:cNvPr name="Group 49" id="49"/>
          <p:cNvGrpSpPr/>
          <p:nvPr/>
        </p:nvGrpSpPr>
        <p:grpSpPr>
          <a:xfrm rot="0">
            <a:off x="909952" y="25724387"/>
            <a:ext cx="19578999" cy="2113150"/>
            <a:chOff x="0" y="0"/>
            <a:chExt cx="26105333" cy="2817533"/>
          </a:xfrm>
        </p:grpSpPr>
        <p:sp>
          <p:nvSpPr>
            <p:cNvPr name="Freeform 50" id="50"/>
            <p:cNvSpPr/>
            <p:nvPr/>
          </p:nvSpPr>
          <p:spPr>
            <a:xfrm flipH="false" flipV="false" rot="0">
              <a:off x="0" y="0"/>
              <a:ext cx="26105358" cy="2817495"/>
            </a:xfrm>
            <a:custGeom>
              <a:avLst/>
              <a:gdLst/>
              <a:ahLst/>
              <a:cxnLst/>
              <a:rect r="r" b="b" t="t" l="l"/>
              <a:pathLst>
                <a:path h="2817495" w="26105358">
                  <a:moveTo>
                    <a:pt x="0" y="0"/>
                  </a:moveTo>
                  <a:lnTo>
                    <a:pt x="26105358" y="0"/>
                  </a:lnTo>
                  <a:lnTo>
                    <a:pt x="26105358" y="2817495"/>
                  </a:lnTo>
                  <a:lnTo>
                    <a:pt x="0" y="2817495"/>
                  </a:lnTo>
                  <a:close/>
                </a:path>
              </a:pathLst>
            </a:custGeom>
            <a:solidFill>
              <a:srgbClr val="E8DDD5"/>
            </a:solidFill>
            <a:ln w="43126" cap="sq">
              <a:solidFill>
                <a:srgbClr val="D8CBBB"/>
              </a:solidFill>
              <a:prstDash val="solid"/>
              <a:miter/>
            </a:ln>
          </p:spPr>
        </p:sp>
      </p:grpSp>
      <p:sp>
        <p:nvSpPr>
          <p:cNvPr name="TextBox 51" id="51"/>
          <p:cNvSpPr txBox="true"/>
          <p:nvPr/>
        </p:nvSpPr>
        <p:spPr>
          <a:xfrm rot="0">
            <a:off x="1242527" y="25979342"/>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Notes for printing</a:t>
            </a:r>
          </a:p>
        </p:txBody>
      </p:sp>
      <p:sp>
        <p:nvSpPr>
          <p:cNvPr name="TextBox 52" id="52"/>
          <p:cNvSpPr txBox="true"/>
          <p:nvPr/>
        </p:nvSpPr>
        <p:spPr>
          <a:xfrm rot="0">
            <a:off x="1242527" y="26677972"/>
            <a:ext cx="18913850" cy="930497"/>
          </a:xfrm>
          <a:prstGeom prst="rect">
            <a:avLst/>
          </a:prstGeom>
        </p:spPr>
        <p:txBody>
          <a:bodyPr anchor="t" rtlCol="false" tIns="0" lIns="0" bIns="0" rIns="0">
            <a:spAutoFit/>
          </a:bodyPr>
          <a:lstStyle/>
          <a:p>
            <a:pPr algn="l">
              <a:lnSpc>
                <a:spcPts val="2886"/>
              </a:lnSpc>
            </a:pPr>
            <a:r>
              <a:rPr lang="en-US" sz="2405">
                <a:solidFill>
                  <a:srgbClr val="3F3A35"/>
                </a:solidFill>
                <a:latin typeface="Aptos"/>
                <a:ea typeface="Aptos"/>
                <a:cs typeface="Aptos"/>
                <a:sym typeface="Aptos"/>
              </a:rPr>
              <a:t>Keep this page as the “front page” and attach longer pages behind it. Ask your midwife/consultant to review it before birth. Give copies to triage, labour ward, theatre team and your birth partner.</a:t>
            </a:r>
          </a:p>
        </p:txBody>
      </p:sp>
      <p:sp>
        <p:nvSpPr>
          <p:cNvPr name="AutoShape 53" id="53"/>
          <p:cNvSpPr/>
          <p:nvPr/>
        </p:nvSpPr>
        <p:spPr>
          <a:xfrm rot="3180">
            <a:off x="922525" y="28846234"/>
            <a:ext cx="19553853" cy="0"/>
          </a:xfrm>
          <a:prstGeom prst="line">
            <a:avLst/>
          </a:prstGeom>
          <a:ln cap="rnd" w="9525">
            <a:solidFill>
              <a:srgbClr val="C8BFB6"/>
            </a:solidFill>
            <a:prstDash val="solid"/>
            <a:headEnd type="none" len="sm" w="sm"/>
            <a:tailEnd type="none" len="sm" w="sm"/>
          </a:ln>
        </p:spPr>
      </p:sp>
      <p:sp>
        <p:nvSpPr>
          <p:cNvPr name="TextBox 54" id="54"/>
          <p:cNvSpPr txBox="true"/>
          <p:nvPr/>
        </p:nvSpPr>
        <p:spPr>
          <a:xfrm rot="0">
            <a:off x="932021" y="29032629"/>
            <a:ext cx="19534861" cy="645871"/>
          </a:xfrm>
          <a:prstGeom prst="rect">
            <a:avLst/>
          </a:prstGeom>
        </p:spPr>
        <p:txBody>
          <a:bodyPr anchor="t" rtlCol="false" tIns="0" lIns="0" bIns="0" rIns="0">
            <a:spAutoFit/>
          </a:bodyPr>
          <a:lstStyle/>
          <a:p>
            <a:pPr algn="ctr">
              <a:lnSpc>
                <a:spcPts val="2614"/>
              </a:lnSpc>
            </a:pPr>
            <a:r>
              <a:rPr lang="en-US" sz="2178">
                <a:solidFill>
                  <a:srgbClr val="726A62"/>
                </a:solidFill>
                <a:latin typeface="Aptos"/>
                <a:ea typeface="Aptos"/>
                <a:cs typeface="Aptos"/>
                <a:sym typeface="Aptos"/>
              </a:rPr>
              <a:t>Editable birth plan template - replace all bracketed text with your own plan</a:t>
            </a:r>
          </a:p>
        </p:txBody>
      </p:sp>
      <p:sp>
        <p:nvSpPr>
          <p:cNvPr name="TextBox 55" id="55"/>
          <p:cNvSpPr txBox="true"/>
          <p:nvPr/>
        </p:nvSpPr>
        <p:spPr>
          <a:xfrm rot="0">
            <a:off x="932021" y="2834967"/>
            <a:ext cx="18913850" cy="361950"/>
          </a:xfrm>
          <a:prstGeom prst="rect">
            <a:avLst/>
          </a:prstGeom>
        </p:spPr>
        <p:txBody>
          <a:bodyPr anchor="t" rtlCol="false" tIns="0" lIns="0" bIns="0" rIns="0">
            <a:spAutoFit/>
          </a:bodyPr>
          <a:lstStyle/>
          <a:p>
            <a:pPr algn="l">
              <a:lnSpc>
                <a:spcPts val="2886"/>
              </a:lnSpc>
            </a:pPr>
            <a:r>
              <a:rPr lang="en-US" sz="2405">
                <a:solidFill>
                  <a:srgbClr val="3F3A35"/>
                </a:solidFill>
                <a:latin typeface="Aptos"/>
                <a:ea typeface="Aptos"/>
                <a:cs typeface="Aptos"/>
                <a:sym typeface="Aptos"/>
              </a:rPr>
              <a:t>[Name]</a:t>
            </a:r>
          </a:p>
        </p:txBody>
      </p:sp>
      <p:sp>
        <p:nvSpPr>
          <p:cNvPr name="TextBox 56" id="56"/>
          <p:cNvSpPr txBox="true"/>
          <p:nvPr/>
        </p:nvSpPr>
        <p:spPr>
          <a:xfrm rot="0">
            <a:off x="5779903" y="2834967"/>
            <a:ext cx="18913850" cy="361950"/>
          </a:xfrm>
          <a:prstGeom prst="rect">
            <a:avLst/>
          </a:prstGeom>
        </p:spPr>
        <p:txBody>
          <a:bodyPr anchor="t" rtlCol="false" tIns="0" lIns="0" bIns="0" rIns="0">
            <a:spAutoFit/>
          </a:bodyPr>
          <a:lstStyle/>
          <a:p>
            <a:pPr algn="l">
              <a:lnSpc>
                <a:spcPts val="2886"/>
              </a:lnSpc>
            </a:pPr>
            <a:r>
              <a:rPr lang="en-US" sz="2405">
                <a:solidFill>
                  <a:srgbClr val="3F3A35"/>
                </a:solidFill>
                <a:latin typeface="Aptos"/>
                <a:ea typeface="Aptos"/>
                <a:cs typeface="Aptos"/>
                <a:sym typeface="Aptos"/>
              </a:rPr>
              <a:t>[Date of Birth]</a:t>
            </a:r>
          </a:p>
        </p:txBody>
      </p:sp>
      <p:sp>
        <p:nvSpPr>
          <p:cNvPr name="TextBox 57" id="57"/>
          <p:cNvSpPr txBox="true"/>
          <p:nvPr/>
        </p:nvSpPr>
        <p:spPr>
          <a:xfrm rot="0">
            <a:off x="10690250" y="2834967"/>
            <a:ext cx="18913850" cy="361950"/>
          </a:xfrm>
          <a:prstGeom prst="rect">
            <a:avLst/>
          </a:prstGeom>
        </p:spPr>
        <p:txBody>
          <a:bodyPr anchor="t" rtlCol="false" tIns="0" lIns="0" bIns="0" rIns="0">
            <a:spAutoFit/>
          </a:bodyPr>
          <a:lstStyle/>
          <a:p>
            <a:pPr algn="l">
              <a:lnSpc>
                <a:spcPts val="2886"/>
              </a:lnSpc>
            </a:pPr>
            <a:r>
              <a:rPr lang="en-US" sz="2405">
                <a:solidFill>
                  <a:srgbClr val="3F3A35"/>
                </a:solidFill>
                <a:latin typeface="Aptos"/>
                <a:ea typeface="Aptos"/>
                <a:cs typeface="Aptos"/>
                <a:sym typeface="Aptos"/>
              </a:rPr>
              <a:t>[Address]</a:t>
            </a:r>
          </a:p>
        </p:txBody>
      </p:sp>
      <p:sp>
        <p:nvSpPr>
          <p:cNvPr name="TextBox 58" id="58"/>
          <p:cNvSpPr txBox="true"/>
          <p:nvPr/>
        </p:nvSpPr>
        <p:spPr>
          <a:xfrm rot="0">
            <a:off x="15509024" y="2834967"/>
            <a:ext cx="18913850" cy="361950"/>
          </a:xfrm>
          <a:prstGeom prst="rect">
            <a:avLst/>
          </a:prstGeom>
        </p:spPr>
        <p:txBody>
          <a:bodyPr anchor="t" rtlCol="false" tIns="0" lIns="0" bIns="0" rIns="0">
            <a:spAutoFit/>
          </a:bodyPr>
          <a:lstStyle/>
          <a:p>
            <a:pPr algn="l">
              <a:lnSpc>
                <a:spcPts val="2886"/>
              </a:lnSpc>
            </a:pPr>
            <a:r>
              <a:rPr lang="en-US" sz="2405">
                <a:solidFill>
                  <a:srgbClr val="3F3A35"/>
                </a:solidFill>
                <a:latin typeface="Aptos"/>
                <a:ea typeface="Aptos"/>
                <a:cs typeface="Aptos"/>
                <a:sym typeface="Aptos"/>
              </a:rPr>
              <a:t>[Hospital Number]</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F7F4EE"/>
        </a:solidFill>
      </p:bgPr>
    </p:bg>
    <p:spTree>
      <p:nvGrpSpPr>
        <p:cNvPr id="1" name=""/>
        <p:cNvGrpSpPr/>
        <p:nvPr/>
      </p:nvGrpSpPr>
      <p:grpSpPr>
        <a:xfrm>
          <a:off x="0" y="0"/>
          <a:ext cx="0" cy="0"/>
          <a:chOff x="0" y="0"/>
          <a:chExt cx="0" cy="0"/>
        </a:xfrm>
      </p:grpSpPr>
      <p:sp>
        <p:nvSpPr>
          <p:cNvPr name="TextBox 2" id="2"/>
          <p:cNvSpPr txBox="true"/>
          <p:nvPr/>
        </p:nvSpPr>
        <p:spPr>
          <a:xfrm rot="0">
            <a:off x="932021" y="637870"/>
            <a:ext cx="18758602" cy="1198778"/>
          </a:xfrm>
          <a:prstGeom prst="rect">
            <a:avLst/>
          </a:prstGeom>
        </p:spPr>
        <p:txBody>
          <a:bodyPr anchor="t" rtlCol="false" tIns="0" lIns="0" bIns="0" rIns="0">
            <a:spAutoFit/>
          </a:bodyPr>
          <a:lstStyle/>
          <a:p>
            <a:pPr algn="l">
              <a:lnSpc>
                <a:spcPts val="8149"/>
              </a:lnSpc>
            </a:pPr>
            <a:r>
              <a:rPr lang="en-US" sz="6791">
                <a:solidFill>
                  <a:srgbClr val="3F3A35"/>
                </a:solidFill>
                <a:latin typeface="Georgia"/>
                <a:ea typeface="Georgia"/>
                <a:cs typeface="Georgia"/>
                <a:sym typeface="Georgia"/>
              </a:rPr>
              <a:t>MEDICAL SAFETY SUMMARY</a:t>
            </a:r>
          </a:p>
        </p:txBody>
      </p:sp>
      <p:sp>
        <p:nvSpPr>
          <p:cNvPr name="TextBox 3" id="3"/>
          <p:cNvSpPr txBox="true"/>
          <p:nvPr/>
        </p:nvSpPr>
        <p:spPr>
          <a:xfrm rot="0">
            <a:off x="983771" y="1967036"/>
            <a:ext cx="18887970" cy="723490"/>
          </a:xfrm>
          <a:prstGeom prst="rect">
            <a:avLst/>
          </a:prstGeom>
        </p:spPr>
        <p:txBody>
          <a:bodyPr anchor="t" rtlCol="false" tIns="0" lIns="0" bIns="0" rIns="0">
            <a:spAutoFit/>
          </a:bodyPr>
          <a:lstStyle/>
          <a:p>
            <a:pPr algn="l">
              <a:lnSpc>
                <a:spcPts val="3225"/>
              </a:lnSpc>
            </a:pPr>
            <a:r>
              <a:rPr lang="en-US" sz="2688">
                <a:solidFill>
                  <a:srgbClr val="726A62"/>
                </a:solidFill>
                <a:latin typeface="Aptos"/>
                <a:ea typeface="Aptos"/>
                <a:cs typeface="Aptos"/>
                <a:sym typeface="Aptos"/>
              </a:rPr>
              <a:t>Use this when your care is more complex than a standard birth preference sheet</a:t>
            </a:r>
          </a:p>
        </p:txBody>
      </p:sp>
      <p:sp>
        <p:nvSpPr>
          <p:cNvPr name="AutoShape 4" id="4"/>
          <p:cNvSpPr/>
          <p:nvPr/>
        </p:nvSpPr>
        <p:spPr>
          <a:xfrm rot="5040">
            <a:off x="917124" y="2789777"/>
            <a:ext cx="19564645" cy="0"/>
          </a:xfrm>
          <a:prstGeom prst="line">
            <a:avLst/>
          </a:prstGeom>
          <a:ln cap="rnd" w="9525">
            <a:solidFill>
              <a:srgbClr val="5B544E"/>
            </a:solidFill>
            <a:prstDash val="solid"/>
            <a:headEnd type="none" len="sm" w="sm"/>
            <a:tailEnd type="none" len="sm" w="sm"/>
          </a:ln>
        </p:spPr>
      </p:sp>
      <p:grpSp>
        <p:nvGrpSpPr>
          <p:cNvPr name="Group 5" id="5"/>
          <p:cNvGrpSpPr/>
          <p:nvPr/>
        </p:nvGrpSpPr>
        <p:grpSpPr>
          <a:xfrm rot="0">
            <a:off x="909952" y="3393977"/>
            <a:ext cx="9487624" cy="4312558"/>
            <a:chOff x="0" y="0"/>
            <a:chExt cx="12650165" cy="5750077"/>
          </a:xfrm>
        </p:grpSpPr>
        <p:sp>
          <p:nvSpPr>
            <p:cNvPr name="Freeform 6" id="6"/>
            <p:cNvSpPr/>
            <p:nvPr/>
          </p:nvSpPr>
          <p:spPr>
            <a:xfrm flipH="false" flipV="false" rot="0">
              <a:off x="0" y="0"/>
              <a:ext cx="12650216" cy="5750052"/>
            </a:xfrm>
            <a:custGeom>
              <a:avLst/>
              <a:gdLst/>
              <a:ahLst/>
              <a:cxnLst/>
              <a:rect r="r" b="b" t="t" l="l"/>
              <a:pathLst>
                <a:path h="5750052" w="12650216">
                  <a:moveTo>
                    <a:pt x="0" y="0"/>
                  </a:moveTo>
                  <a:lnTo>
                    <a:pt x="12650216" y="0"/>
                  </a:lnTo>
                  <a:lnTo>
                    <a:pt x="12650216" y="5750052"/>
                  </a:lnTo>
                  <a:lnTo>
                    <a:pt x="0" y="5750052"/>
                  </a:lnTo>
                  <a:close/>
                </a:path>
              </a:pathLst>
            </a:custGeom>
            <a:solidFill>
              <a:srgbClr val="FFFDF8"/>
            </a:solidFill>
            <a:ln w="43126" cap="sq">
              <a:solidFill>
                <a:srgbClr val="5B544E"/>
              </a:solidFill>
              <a:prstDash val="solid"/>
              <a:miter/>
            </a:ln>
          </p:spPr>
        </p:sp>
      </p:grpSp>
      <p:sp>
        <p:nvSpPr>
          <p:cNvPr name="TextBox 7" id="7"/>
          <p:cNvSpPr txBox="true"/>
          <p:nvPr/>
        </p:nvSpPr>
        <p:spPr>
          <a:xfrm rot="0">
            <a:off x="1242527" y="3648932"/>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Health conditions / diagnoses</a:t>
            </a:r>
          </a:p>
        </p:txBody>
      </p:sp>
      <p:sp>
        <p:nvSpPr>
          <p:cNvPr name="TextBox 8" id="8"/>
          <p:cNvSpPr txBox="true"/>
          <p:nvPr/>
        </p:nvSpPr>
        <p:spPr>
          <a:xfrm rot="0">
            <a:off x="1242527" y="4347562"/>
            <a:ext cx="8822474" cy="3129896"/>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[Condition 1]: what staff need to know in labour</a:t>
            </a:r>
          </a:p>
          <a:p>
            <a:pPr algn="l">
              <a:lnSpc>
                <a:spcPts val="3056"/>
              </a:lnSpc>
            </a:pPr>
            <a:r>
              <a:rPr lang="en-US" sz="2546">
                <a:solidFill>
                  <a:srgbClr val="3F3A35"/>
                </a:solidFill>
                <a:latin typeface="Aptos"/>
                <a:ea typeface="Aptos"/>
                <a:cs typeface="Aptos"/>
                <a:sym typeface="Aptos"/>
              </a:rPr>
              <a:t>[Condition 2]: positioning or monitoring needs</a:t>
            </a:r>
          </a:p>
          <a:p>
            <a:pPr algn="l">
              <a:lnSpc>
                <a:spcPts val="3056"/>
              </a:lnSpc>
            </a:pPr>
            <a:r>
              <a:rPr lang="en-US" sz="2546">
                <a:solidFill>
                  <a:srgbClr val="3F3A35"/>
                </a:solidFill>
                <a:latin typeface="Aptos"/>
                <a:ea typeface="Aptos"/>
                <a:cs typeface="Aptos"/>
                <a:sym typeface="Aptos"/>
              </a:rPr>
              <a:t>[Condition 3]: medication or escalation needs</a:t>
            </a:r>
          </a:p>
          <a:p>
            <a:pPr algn="l">
              <a:lnSpc>
                <a:spcPts val="3056"/>
              </a:lnSpc>
            </a:pPr>
            <a:r>
              <a:rPr lang="en-US" sz="2546">
                <a:solidFill>
                  <a:srgbClr val="3F3A35"/>
                </a:solidFill>
                <a:latin typeface="Aptos"/>
                <a:ea typeface="Aptos"/>
                <a:cs typeface="Aptos"/>
                <a:sym typeface="Aptos"/>
              </a:rPr>
              <a:t>[Pregnancy condition]: timing / induction / monitoring notes</a:t>
            </a:r>
          </a:p>
        </p:txBody>
      </p:sp>
      <p:grpSp>
        <p:nvGrpSpPr>
          <p:cNvPr name="Group 9" id="9"/>
          <p:cNvGrpSpPr/>
          <p:nvPr/>
        </p:nvGrpSpPr>
        <p:grpSpPr>
          <a:xfrm rot="0">
            <a:off x="11001327" y="3393977"/>
            <a:ext cx="9487624" cy="4312558"/>
            <a:chOff x="0" y="0"/>
            <a:chExt cx="12650165" cy="5750077"/>
          </a:xfrm>
        </p:grpSpPr>
        <p:sp>
          <p:nvSpPr>
            <p:cNvPr name="Freeform 10" id="10"/>
            <p:cNvSpPr/>
            <p:nvPr/>
          </p:nvSpPr>
          <p:spPr>
            <a:xfrm flipH="false" flipV="false" rot="0">
              <a:off x="0" y="0"/>
              <a:ext cx="12650216" cy="5750052"/>
            </a:xfrm>
            <a:custGeom>
              <a:avLst/>
              <a:gdLst/>
              <a:ahLst/>
              <a:cxnLst/>
              <a:rect r="r" b="b" t="t" l="l"/>
              <a:pathLst>
                <a:path h="5750052" w="12650216">
                  <a:moveTo>
                    <a:pt x="0" y="0"/>
                  </a:moveTo>
                  <a:lnTo>
                    <a:pt x="12650216" y="0"/>
                  </a:lnTo>
                  <a:lnTo>
                    <a:pt x="12650216" y="5750052"/>
                  </a:lnTo>
                  <a:lnTo>
                    <a:pt x="0" y="5750052"/>
                  </a:lnTo>
                  <a:close/>
                </a:path>
              </a:pathLst>
            </a:custGeom>
            <a:solidFill>
              <a:srgbClr val="FFFDF8"/>
            </a:solidFill>
            <a:ln w="43126" cap="sq">
              <a:solidFill>
                <a:srgbClr val="5B544E"/>
              </a:solidFill>
              <a:prstDash val="solid"/>
              <a:miter/>
            </a:ln>
          </p:spPr>
        </p:sp>
      </p:grpSp>
      <p:grpSp>
        <p:nvGrpSpPr>
          <p:cNvPr name="Group 11" id="11"/>
          <p:cNvGrpSpPr/>
          <p:nvPr/>
        </p:nvGrpSpPr>
        <p:grpSpPr>
          <a:xfrm rot="0">
            <a:off x="11004918" y="3397577"/>
            <a:ext cx="9480433" cy="915695"/>
            <a:chOff x="0" y="0"/>
            <a:chExt cx="12640577" cy="1220927"/>
          </a:xfrm>
        </p:grpSpPr>
        <p:sp>
          <p:nvSpPr>
            <p:cNvPr name="Freeform 12" id="12"/>
            <p:cNvSpPr/>
            <p:nvPr/>
          </p:nvSpPr>
          <p:spPr>
            <a:xfrm flipH="false" flipV="false" rot="0">
              <a:off x="0" y="0"/>
              <a:ext cx="12640564" cy="1220978"/>
            </a:xfrm>
            <a:custGeom>
              <a:avLst/>
              <a:gdLst/>
              <a:ahLst/>
              <a:cxnLst/>
              <a:rect r="r" b="b" t="t" l="l"/>
              <a:pathLst>
                <a:path h="1220978" w="12640564">
                  <a:moveTo>
                    <a:pt x="0" y="0"/>
                  </a:moveTo>
                  <a:lnTo>
                    <a:pt x="12640564" y="0"/>
                  </a:lnTo>
                  <a:lnTo>
                    <a:pt x="12640564" y="1220978"/>
                  </a:lnTo>
                  <a:lnTo>
                    <a:pt x="0" y="1220978"/>
                  </a:lnTo>
                  <a:close/>
                </a:path>
              </a:pathLst>
            </a:custGeom>
            <a:solidFill>
              <a:srgbClr val="55504B"/>
            </a:solidFill>
            <a:ln w="35938" cap="sq">
              <a:solidFill>
                <a:srgbClr val="55504B"/>
              </a:solidFill>
              <a:prstDash val="solid"/>
              <a:miter/>
            </a:ln>
          </p:spPr>
        </p:sp>
      </p:grpSp>
      <p:sp>
        <p:nvSpPr>
          <p:cNvPr name="TextBox 13" id="13"/>
          <p:cNvSpPr txBox="true"/>
          <p:nvPr/>
        </p:nvSpPr>
        <p:spPr>
          <a:xfrm rot="0">
            <a:off x="11333902" y="3571304"/>
            <a:ext cx="8822474"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Allergies, sensitivities &amp; triggers</a:t>
            </a:r>
          </a:p>
        </p:txBody>
      </p:sp>
      <p:sp>
        <p:nvSpPr>
          <p:cNvPr name="TextBox 14" id="14"/>
          <p:cNvSpPr txBox="true"/>
          <p:nvPr/>
        </p:nvSpPr>
        <p:spPr>
          <a:xfrm rot="0">
            <a:off x="11333902" y="4502820"/>
            <a:ext cx="8822474" cy="3026397"/>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[Fragrance / latex / chlorhexidine / iodine / adhesives / medication / food / textiles]</a:t>
            </a:r>
          </a:p>
          <a:p>
            <a:pPr algn="l">
              <a:lnSpc>
                <a:spcPts val="2954"/>
              </a:lnSpc>
            </a:pPr>
          </a:p>
          <a:p>
            <a:pPr algn="l">
              <a:lnSpc>
                <a:spcPts val="2954"/>
              </a:lnSpc>
            </a:pPr>
            <a:r>
              <a:rPr lang="en-US" sz="2461">
                <a:solidFill>
                  <a:srgbClr val="3F3A35"/>
                </a:solidFill>
                <a:latin typeface="Aptos"/>
                <a:ea typeface="Aptos"/>
                <a:cs typeface="Aptos"/>
                <a:sym typeface="Aptos"/>
              </a:rPr>
              <a:t>Clear wording: “Please do not use any product on or near me without asking first unless urgent.”</a:t>
            </a:r>
          </a:p>
        </p:txBody>
      </p:sp>
      <p:grpSp>
        <p:nvGrpSpPr>
          <p:cNvPr name="Group 15" id="15"/>
          <p:cNvGrpSpPr/>
          <p:nvPr/>
        </p:nvGrpSpPr>
        <p:grpSpPr>
          <a:xfrm rot="0">
            <a:off x="909952" y="8387915"/>
            <a:ext cx="9487624" cy="5347564"/>
            <a:chOff x="0" y="0"/>
            <a:chExt cx="12650165" cy="7130085"/>
          </a:xfrm>
        </p:grpSpPr>
        <p:sp>
          <p:nvSpPr>
            <p:cNvPr name="Freeform 16" id="16"/>
            <p:cNvSpPr/>
            <p:nvPr/>
          </p:nvSpPr>
          <p:spPr>
            <a:xfrm flipH="false" flipV="false" rot="0">
              <a:off x="0" y="0"/>
              <a:ext cx="12650216" cy="7130034"/>
            </a:xfrm>
            <a:custGeom>
              <a:avLst/>
              <a:gdLst/>
              <a:ahLst/>
              <a:cxnLst/>
              <a:rect r="r" b="b" t="t" l="l"/>
              <a:pathLst>
                <a:path h="7130034" w="12650216">
                  <a:moveTo>
                    <a:pt x="0" y="0"/>
                  </a:moveTo>
                  <a:lnTo>
                    <a:pt x="12650216" y="0"/>
                  </a:lnTo>
                  <a:lnTo>
                    <a:pt x="12650216" y="7130034"/>
                  </a:lnTo>
                  <a:lnTo>
                    <a:pt x="0" y="7130034"/>
                  </a:lnTo>
                  <a:close/>
                </a:path>
              </a:pathLst>
            </a:custGeom>
            <a:solidFill>
              <a:srgbClr val="FFFDF8"/>
            </a:solidFill>
            <a:ln w="43126" cap="sq">
              <a:solidFill>
                <a:srgbClr val="5B544E"/>
              </a:solidFill>
              <a:prstDash val="solid"/>
              <a:miter/>
            </a:ln>
          </p:spPr>
        </p:sp>
      </p:grpSp>
      <p:sp>
        <p:nvSpPr>
          <p:cNvPr name="TextBox 17" id="17"/>
          <p:cNvSpPr txBox="true"/>
          <p:nvPr/>
        </p:nvSpPr>
        <p:spPr>
          <a:xfrm rot="0">
            <a:off x="1242527" y="8642871"/>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Products I tolerate / will bring</a:t>
            </a:r>
          </a:p>
        </p:txBody>
      </p:sp>
      <p:sp>
        <p:nvSpPr>
          <p:cNvPr name="TextBox 18" id="18"/>
          <p:cNvSpPr txBox="true"/>
          <p:nvPr/>
        </p:nvSpPr>
        <p:spPr>
          <a:xfrm rot="0">
            <a:off x="1242527" y="9341501"/>
            <a:ext cx="8822474" cy="4164911"/>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Hand wash: [brand]</a:t>
            </a:r>
          </a:p>
          <a:p>
            <a:pPr algn="l">
              <a:lnSpc>
                <a:spcPts val="2954"/>
              </a:lnSpc>
            </a:pPr>
            <a:r>
              <a:rPr lang="en-US" sz="2461">
                <a:solidFill>
                  <a:srgbClr val="3F3A35"/>
                </a:solidFill>
                <a:latin typeface="Aptos"/>
                <a:ea typeface="Aptos"/>
                <a:cs typeface="Aptos"/>
                <a:sym typeface="Aptos"/>
              </a:rPr>
              <a:t>Antiseptic/decontamination: [brand or discuss]</a:t>
            </a:r>
          </a:p>
          <a:p>
            <a:pPr algn="l">
              <a:lnSpc>
                <a:spcPts val="2954"/>
              </a:lnSpc>
            </a:pPr>
            <a:r>
              <a:rPr lang="en-US" sz="2461">
                <a:solidFill>
                  <a:srgbClr val="3F3A35"/>
                </a:solidFill>
                <a:latin typeface="Aptos"/>
                <a:ea typeface="Aptos"/>
                <a:cs typeface="Aptos"/>
                <a:sym typeface="Aptos"/>
              </a:rPr>
              <a:t>Ultrasound gel/lubricant: [brand]</a:t>
            </a:r>
          </a:p>
          <a:p>
            <a:pPr algn="l">
              <a:lnSpc>
                <a:spcPts val="2954"/>
              </a:lnSpc>
            </a:pPr>
            <a:r>
              <a:rPr lang="en-US" sz="2461">
                <a:solidFill>
                  <a:srgbClr val="3F3A35"/>
                </a:solidFill>
                <a:latin typeface="Aptos"/>
                <a:ea typeface="Aptos"/>
                <a:cs typeface="Aptos"/>
                <a:sym typeface="Aptos"/>
              </a:rPr>
              <a:t>Tape/dressings: [brand]</a:t>
            </a:r>
          </a:p>
          <a:p>
            <a:pPr algn="l">
              <a:lnSpc>
                <a:spcPts val="2954"/>
              </a:lnSpc>
            </a:pPr>
            <a:r>
              <a:rPr lang="en-US" sz="2461">
                <a:solidFill>
                  <a:srgbClr val="3F3A35"/>
                </a:solidFill>
                <a:latin typeface="Aptos"/>
                <a:ea typeface="Aptos"/>
                <a:cs typeface="Aptos"/>
                <a:sym typeface="Aptos"/>
              </a:rPr>
              <a:t>Textiles: [own linens / washed in scent-free detergent]</a:t>
            </a:r>
          </a:p>
          <a:p>
            <a:pPr algn="l">
              <a:lnSpc>
                <a:spcPts val="2954"/>
              </a:lnSpc>
            </a:pPr>
            <a:r>
              <a:rPr lang="en-US" sz="2461">
                <a:solidFill>
                  <a:srgbClr val="3F3A35"/>
                </a:solidFill>
                <a:latin typeface="Aptos"/>
                <a:ea typeface="Aptos"/>
                <a:cs typeface="Aptos"/>
                <a:sym typeface="Aptos"/>
              </a:rPr>
              <a:t>Baby textiles: [own towel / hat / blanket / clothes]</a:t>
            </a:r>
          </a:p>
        </p:txBody>
      </p:sp>
      <p:grpSp>
        <p:nvGrpSpPr>
          <p:cNvPr name="Group 19" id="19"/>
          <p:cNvGrpSpPr/>
          <p:nvPr/>
        </p:nvGrpSpPr>
        <p:grpSpPr>
          <a:xfrm rot="0">
            <a:off x="11001327" y="8387915"/>
            <a:ext cx="9487624" cy="5347564"/>
            <a:chOff x="0" y="0"/>
            <a:chExt cx="12650165" cy="7130085"/>
          </a:xfrm>
        </p:grpSpPr>
        <p:sp>
          <p:nvSpPr>
            <p:cNvPr name="Freeform 20" id="20"/>
            <p:cNvSpPr/>
            <p:nvPr/>
          </p:nvSpPr>
          <p:spPr>
            <a:xfrm flipH="false" flipV="false" rot="0">
              <a:off x="0" y="0"/>
              <a:ext cx="12650216" cy="7130034"/>
            </a:xfrm>
            <a:custGeom>
              <a:avLst/>
              <a:gdLst/>
              <a:ahLst/>
              <a:cxnLst/>
              <a:rect r="r" b="b" t="t" l="l"/>
              <a:pathLst>
                <a:path h="7130034" w="12650216">
                  <a:moveTo>
                    <a:pt x="0" y="0"/>
                  </a:moveTo>
                  <a:lnTo>
                    <a:pt x="12650216" y="0"/>
                  </a:lnTo>
                  <a:lnTo>
                    <a:pt x="12650216" y="7130034"/>
                  </a:lnTo>
                  <a:lnTo>
                    <a:pt x="0" y="7130034"/>
                  </a:lnTo>
                  <a:close/>
                </a:path>
              </a:pathLst>
            </a:custGeom>
            <a:solidFill>
              <a:srgbClr val="FFFDF8"/>
            </a:solidFill>
            <a:ln w="43126" cap="sq">
              <a:solidFill>
                <a:srgbClr val="5B544E"/>
              </a:solidFill>
              <a:prstDash val="solid"/>
              <a:miter/>
            </a:ln>
          </p:spPr>
        </p:sp>
      </p:grpSp>
      <p:sp>
        <p:nvSpPr>
          <p:cNvPr name="TextBox 21" id="21"/>
          <p:cNvSpPr txBox="true"/>
          <p:nvPr/>
        </p:nvSpPr>
        <p:spPr>
          <a:xfrm rot="0">
            <a:off x="11333902" y="8642871"/>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Medication plan</a:t>
            </a:r>
          </a:p>
        </p:txBody>
      </p:sp>
      <p:sp>
        <p:nvSpPr>
          <p:cNvPr name="TextBox 22" id="22"/>
          <p:cNvSpPr txBox="true"/>
          <p:nvPr/>
        </p:nvSpPr>
        <p:spPr>
          <a:xfrm rot="0">
            <a:off x="11333902" y="9341501"/>
            <a:ext cx="8822474" cy="4164911"/>
          </a:xfrm>
          <a:prstGeom prst="rect">
            <a:avLst/>
          </a:prstGeom>
        </p:spPr>
        <p:txBody>
          <a:bodyPr anchor="t" rtlCol="false" tIns="0" lIns="0" bIns="0" rIns="0">
            <a:spAutoFit/>
          </a:bodyPr>
          <a:lstStyle/>
          <a:p>
            <a:pPr algn="l">
              <a:lnSpc>
                <a:spcPts val="2886"/>
              </a:lnSpc>
            </a:pPr>
            <a:r>
              <a:rPr lang="en-US" sz="2405">
                <a:solidFill>
                  <a:srgbClr val="3F3A35"/>
                </a:solidFill>
                <a:latin typeface="Aptos"/>
                <a:ea typeface="Aptos"/>
                <a:cs typeface="Aptos"/>
                <a:sym typeface="Aptos"/>
              </a:rPr>
              <a:t>Daily medication: [list dose + timing]</a:t>
            </a:r>
          </a:p>
          <a:p>
            <a:pPr algn="l">
              <a:lnSpc>
                <a:spcPts val="2886"/>
              </a:lnSpc>
            </a:pPr>
            <a:r>
              <a:rPr lang="en-US" sz="2405">
                <a:solidFill>
                  <a:srgbClr val="3F3A35"/>
                </a:solidFill>
                <a:latin typeface="Aptos"/>
                <a:ea typeface="Aptos"/>
                <a:cs typeface="Aptos"/>
                <a:sym typeface="Aptos"/>
              </a:rPr>
              <a:t>Rescue medication: [inhaler / adrenaline pens / antiemetic / glucose etc]</a:t>
            </a:r>
          </a:p>
          <a:p>
            <a:pPr algn="l">
              <a:lnSpc>
                <a:spcPts val="2886"/>
              </a:lnSpc>
            </a:pPr>
            <a:r>
              <a:rPr lang="en-US" sz="2405">
                <a:solidFill>
                  <a:srgbClr val="3F3A35"/>
                </a:solidFill>
                <a:latin typeface="Aptos"/>
                <a:ea typeface="Aptos"/>
                <a:cs typeface="Aptos"/>
                <a:sym typeface="Aptos"/>
              </a:rPr>
              <a:t>Medications to avoid: [drug + reaction]</a:t>
            </a:r>
          </a:p>
          <a:p>
            <a:pPr algn="l">
              <a:lnSpc>
                <a:spcPts val="2886"/>
              </a:lnSpc>
            </a:pPr>
            <a:r>
              <a:rPr lang="en-US" sz="2405">
                <a:solidFill>
                  <a:srgbClr val="3F3A35"/>
                </a:solidFill>
                <a:latin typeface="Aptos"/>
                <a:ea typeface="Aptos"/>
                <a:cs typeface="Aptos"/>
                <a:sym typeface="Aptos"/>
              </a:rPr>
              <a:t>Anaesthetic notes: [previous reactions / difficult placement / nausea plan]</a:t>
            </a:r>
          </a:p>
          <a:p>
            <a:pPr algn="l">
              <a:lnSpc>
                <a:spcPts val="2886"/>
              </a:lnSpc>
            </a:pPr>
            <a:r>
              <a:rPr lang="en-US" sz="2405">
                <a:solidFill>
                  <a:srgbClr val="3F3A35"/>
                </a:solidFill>
                <a:latin typeface="Aptos"/>
                <a:ea typeface="Aptos"/>
                <a:cs typeface="Aptos"/>
                <a:sym typeface="Aptos"/>
              </a:rPr>
              <a:t>Antibiotic notes: [known safe / avoid / discuss]</a:t>
            </a:r>
          </a:p>
        </p:txBody>
      </p:sp>
      <p:grpSp>
        <p:nvGrpSpPr>
          <p:cNvPr name="Group 23" id="23"/>
          <p:cNvGrpSpPr/>
          <p:nvPr/>
        </p:nvGrpSpPr>
        <p:grpSpPr>
          <a:xfrm rot="0">
            <a:off x="909952" y="14416869"/>
            <a:ext cx="19578999" cy="4053802"/>
            <a:chOff x="0" y="0"/>
            <a:chExt cx="26105333" cy="5405069"/>
          </a:xfrm>
        </p:grpSpPr>
        <p:sp>
          <p:nvSpPr>
            <p:cNvPr name="Freeform 24" id="24"/>
            <p:cNvSpPr/>
            <p:nvPr/>
          </p:nvSpPr>
          <p:spPr>
            <a:xfrm flipH="false" flipV="false" rot="0">
              <a:off x="0" y="0"/>
              <a:ext cx="26105358" cy="5405120"/>
            </a:xfrm>
            <a:custGeom>
              <a:avLst/>
              <a:gdLst/>
              <a:ahLst/>
              <a:cxnLst/>
              <a:rect r="r" b="b" t="t" l="l"/>
              <a:pathLst>
                <a:path h="5405120" w="26105358">
                  <a:moveTo>
                    <a:pt x="0" y="0"/>
                  </a:moveTo>
                  <a:lnTo>
                    <a:pt x="26105358" y="0"/>
                  </a:lnTo>
                  <a:lnTo>
                    <a:pt x="26105358" y="5405120"/>
                  </a:lnTo>
                  <a:lnTo>
                    <a:pt x="0" y="5405120"/>
                  </a:lnTo>
                  <a:close/>
                </a:path>
              </a:pathLst>
            </a:custGeom>
            <a:solidFill>
              <a:srgbClr val="F1EDE8"/>
            </a:solidFill>
            <a:ln w="43126" cap="sq">
              <a:solidFill>
                <a:srgbClr val="5B544E"/>
              </a:solidFill>
              <a:prstDash val="solid"/>
              <a:miter/>
            </a:ln>
          </p:spPr>
        </p:sp>
      </p:grpSp>
      <p:sp>
        <p:nvSpPr>
          <p:cNvPr name="TextBox 25" id="25"/>
          <p:cNvSpPr txBox="true"/>
          <p:nvPr/>
        </p:nvSpPr>
        <p:spPr>
          <a:xfrm rot="0">
            <a:off x="1242527" y="14671824"/>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Movement / handling precautions</a:t>
            </a:r>
          </a:p>
        </p:txBody>
      </p:sp>
      <p:sp>
        <p:nvSpPr>
          <p:cNvPr name="TextBox 26" id="26"/>
          <p:cNvSpPr txBox="true"/>
          <p:nvPr/>
        </p:nvSpPr>
        <p:spPr>
          <a:xfrm rot="0">
            <a:off x="1242527" y="15370454"/>
            <a:ext cx="18913850" cy="2871149"/>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Please ask before moving me. Avoid pulling limbs or placing me into positions without consent.</a:t>
            </a:r>
          </a:p>
          <a:p>
            <a:pPr algn="l">
              <a:lnSpc>
                <a:spcPts val="2954"/>
              </a:lnSpc>
            </a:pPr>
          </a:p>
          <a:p>
            <a:pPr algn="l">
              <a:lnSpc>
                <a:spcPts val="2954"/>
              </a:lnSpc>
            </a:pPr>
            <a:r>
              <a:rPr lang="en-US" sz="2461">
                <a:solidFill>
                  <a:srgbClr val="3F3A35"/>
                </a:solidFill>
                <a:latin typeface="Aptos"/>
                <a:ea typeface="Aptos"/>
                <a:cs typeface="Aptos"/>
                <a:sym typeface="Aptos"/>
              </a:rPr>
              <a:t>Protect: [neck / jaw / spine / hips / pelvis / shoulders / knees]</a:t>
            </a:r>
          </a:p>
          <a:p>
            <a:pPr algn="l">
              <a:lnSpc>
                <a:spcPts val="2954"/>
              </a:lnSpc>
            </a:pPr>
            <a:r>
              <a:rPr lang="en-US" sz="2461">
                <a:solidFill>
                  <a:srgbClr val="3F3A35"/>
                </a:solidFill>
                <a:latin typeface="Aptos"/>
                <a:ea typeface="Aptos"/>
                <a:cs typeface="Aptos"/>
                <a:sym typeface="Aptos"/>
              </a:rPr>
              <a:t>Helpful: [pillows / bolster / collar / braces / partner support]</a:t>
            </a:r>
          </a:p>
          <a:p>
            <a:pPr algn="l">
              <a:lnSpc>
                <a:spcPts val="2954"/>
              </a:lnSpc>
            </a:pPr>
            <a:r>
              <a:rPr lang="en-US" sz="2461">
                <a:solidFill>
                  <a:srgbClr val="3F3A35"/>
                </a:solidFill>
                <a:latin typeface="Aptos"/>
                <a:ea typeface="Aptos"/>
                <a:cs typeface="Aptos"/>
                <a:sym typeface="Aptos"/>
              </a:rPr>
              <a:t>Avoid: [kneeling / stirrups / lithotomy / lying flat / wide abduction]</a:t>
            </a:r>
          </a:p>
        </p:txBody>
      </p:sp>
      <p:grpSp>
        <p:nvGrpSpPr>
          <p:cNvPr name="Group 27" id="27"/>
          <p:cNvGrpSpPr/>
          <p:nvPr/>
        </p:nvGrpSpPr>
        <p:grpSpPr>
          <a:xfrm rot="0">
            <a:off x="909952" y="19126181"/>
            <a:ext cx="19578999" cy="3562169"/>
            <a:chOff x="0" y="0"/>
            <a:chExt cx="26105333" cy="4749559"/>
          </a:xfrm>
        </p:grpSpPr>
        <p:sp>
          <p:nvSpPr>
            <p:cNvPr name="Freeform 28" id="28"/>
            <p:cNvSpPr/>
            <p:nvPr/>
          </p:nvSpPr>
          <p:spPr>
            <a:xfrm flipH="false" flipV="false" rot="0">
              <a:off x="0" y="0"/>
              <a:ext cx="26105358" cy="4749546"/>
            </a:xfrm>
            <a:custGeom>
              <a:avLst/>
              <a:gdLst/>
              <a:ahLst/>
              <a:cxnLst/>
              <a:rect r="r" b="b" t="t" l="l"/>
              <a:pathLst>
                <a:path h="4749546" w="26105358">
                  <a:moveTo>
                    <a:pt x="0" y="0"/>
                  </a:moveTo>
                  <a:lnTo>
                    <a:pt x="26105358" y="0"/>
                  </a:lnTo>
                  <a:lnTo>
                    <a:pt x="26105358" y="4749546"/>
                  </a:lnTo>
                  <a:lnTo>
                    <a:pt x="0" y="4749546"/>
                  </a:lnTo>
                  <a:close/>
                </a:path>
              </a:pathLst>
            </a:custGeom>
            <a:solidFill>
              <a:srgbClr val="FFFDF8"/>
            </a:solidFill>
            <a:ln w="43126" cap="sq">
              <a:solidFill>
                <a:srgbClr val="5B544E"/>
              </a:solidFill>
              <a:prstDash val="solid"/>
              <a:miter/>
            </a:ln>
          </p:spPr>
        </p:sp>
      </p:grpSp>
      <p:grpSp>
        <p:nvGrpSpPr>
          <p:cNvPr name="Group 29" id="29"/>
          <p:cNvGrpSpPr/>
          <p:nvPr/>
        </p:nvGrpSpPr>
        <p:grpSpPr>
          <a:xfrm rot="0">
            <a:off x="913543" y="19129772"/>
            <a:ext cx="19571808" cy="915695"/>
            <a:chOff x="0" y="0"/>
            <a:chExt cx="26095744" cy="1220927"/>
          </a:xfrm>
        </p:grpSpPr>
        <p:sp>
          <p:nvSpPr>
            <p:cNvPr name="Freeform 30" id="30"/>
            <p:cNvSpPr/>
            <p:nvPr/>
          </p:nvSpPr>
          <p:spPr>
            <a:xfrm flipH="false" flipV="false" rot="0">
              <a:off x="0" y="0"/>
              <a:ext cx="26095706" cy="1220978"/>
            </a:xfrm>
            <a:custGeom>
              <a:avLst/>
              <a:gdLst/>
              <a:ahLst/>
              <a:cxnLst/>
              <a:rect r="r" b="b" t="t" l="l"/>
              <a:pathLst>
                <a:path h="1220978" w="26095706">
                  <a:moveTo>
                    <a:pt x="0" y="0"/>
                  </a:moveTo>
                  <a:lnTo>
                    <a:pt x="26095706" y="0"/>
                  </a:lnTo>
                  <a:lnTo>
                    <a:pt x="26095706" y="1220978"/>
                  </a:lnTo>
                  <a:lnTo>
                    <a:pt x="0" y="1220978"/>
                  </a:lnTo>
                  <a:close/>
                </a:path>
              </a:pathLst>
            </a:custGeom>
            <a:solidFill>
              <a:srgbClr val="55504B"/>
            </a:solidFill>
            <a:ln w="35938" cap="sq">
              <a:solidFill>
                <a:srgbClr val="55504B"/>
              </a:solidFill>
              <a:prstDash val="solid"/>
              <a:miter/>
            </a:ln>
          </p:spPr>
        </p:sp>
      </p:grpSp>
      <p:sp>
        <p:nvSpPr>
          <p:cNvPr name="TextBox 31" id="31"/>
          <p:cNvSpPr txBox="true"/>
          <p:nvPr/>
        </p:nvSpPr>
        <p:spPr>
          <a:xfrm rot="0">
            <a:off x="1242527" y="19303508"/>
            <a:ext cx="18913850"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What to do in a flare / reaction / pain crisis</a:t>
            </a:r>
          </a:p>
        </p:txBody>
      </p:sp>
      <p:sp>
        <p:nvSpPr>
          <p:cNvPr name="TextBox 32" id="32"/>
          <p:cNvSpPr txBox="true"/>
          <p:nvPr/>
        </p:nvSpPr>
        <p:spPr>
          <a:xfrm rot="0">
            <a:off x="1242527" y="20235015"/>
            <a:ext cx="18913850" cy="2276008"/>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1. Reduce trigger exposure if possible.</a:t>
            </a:r>
          </a:p>
          <a:p>
            <a:pPr algn="l">
              <a:lnSpc>
                <a:spcPts val="2954"/>
              </a:lnSpc>
            </a:pPr>
            <a:r>
              <a:rPr lang="en-US" sz="2461">
                <a:solidFill>
                  <a:srgbClr val="3F3A35"/>
                </a:solidFill>
                <a:latin typeface="Aptos"/>
                <a:ea typeface="Aptos"/>
                <a:cs typeface="Aptos"/>
                <a:sym typeface="Aptos"/>
              </a:rPr>
              <a:t>2. Ask: “What do you need right now?”</a:t>
            </a:r>
          </a:p>
          <a:p>
            <a:pPr algn="l">
              <a:lnSpc>
                <a:spcPts val="2954"/>
              </a:lnSpc>
            </a:pPr>
            <a:r>
              <a:rPr lang="en-US" sz="2461">
                <a:solidFill>
                  <a:srgbClr val="3F3A35"/>
                </a:solidFill>
                <a:latin typeface="Aptos"/>
                <a:ea typeface="Aptos"/>
                <a:cs typeface="Aptos"/>
                <a:sym typeface="Aptos"/>
              </a:rPr>
              <a:t>3. Use agreed rescue meds/products if clinically appropriate.</a:t>
            </a:r>
          </a:p>
          <a:p>
            <a:pPr algn="l">
              <a:lnSpc>
                <a:spcPts val="2954"/>
              </a:lnSpc>
            </a:pPr>
            <a:r>
              <a:rPr lang="en-US" sz="2461">
                <a:solidFill>
                  <a:srgbClr val="3F3A35"/>
                </a:solidFill>
                <a:latin typeface="Aptos"/>
                <a:ea typeface="Aptos"/>
                <a:cs typeface="Aptos"/>
                <a:sym typeface="Aptos"/>
              </a:rPr>
              <a:t>4. Keep explanation calm and simple.</a:t>
            </a:r>
          </a:p>
          <a:p>
            <a:pPr algn="l">
              <a:lnSpc>
                <a:spcPts val="2954"/>
              </a:lnSpc>
            </a:pPr>
            <a:r>
              <a:rPr lang="en-US" sz="2461">
                <a:solidFill>
                  <a:srgbClr val="3F3A35"/>
                </a:solidFill>
                <a:latin typeface="Aptos"/>
                <a:ea typeface="Aptos"/>
                <a:cs typeface="Aptos"/>
                <a:sym typeface="Aptos"/>
              </a:rPr>
              <a:t>5. Escalate early if breathing, blood pressure, fever, bleeding or baby concerns arise.</a:t>
            </a:r>
          </a:p>
        </p:txBody>
      </p:sp>
      <p:grpSp>
        <p:nvGrpSpPr>
          <p:cNvPr name="Group 33" id="33"/>
          <p:cNvGrpSpPr/>
          <p:nvPr/>
        </p:nvGrpSpPr>
        <p:grpSpPr>
          <a:xfrm rot="0">
            <a:off x="909952" y="23317981"/>
            <a:ext cx="19578999" cy="2941158"/>
            <a:chOff x="0" y="0"/>
            <a:chExt cx="26105333" cy="3921544"/>
          </a:xfrm>
        </p:grpSpPr>
        <p:sp>
          <p:nvSpPr>
            <p:cNvPr name="Freeform 34" id="34"/>
            <p:cNvSpPr/>
            <p:nvPr/>
          </p:nvSpPr>
          <p:spPr>
            <a:xfrm flipH="false" flipV="false" rot="0">
              <a:off x="0" y="0"/>
              <a:ext cx="26105358" cy="3921506"/>
            </a:xfrm>
            <a:custGeom>
              <a:avLst/>
              <a:gdLst/>
              <a:ahLst/>
              <a:cxnLst/>
              <a:rect r="r" b="b" t="t" l="l"/>
              <a:pathLst>
                <a:path h="3921506" w="26105358">
                  <a:moveTo>
                    <a:pt x="0" y="0"/>
                  </a:moveTo>
                  <a:lnTo>
                    <a:pt x="26105358" y="0"/>
                  </a:lnTo>
                  <a:lnTo>
                    <a:pt x="26105358" y="3921506"/>
                  </a:lnTo>
                  <a:lnTo>
                    <a:pt x="0" y="3921506"/>
                  </a:lnTo>
                  <a:close/>
                </a:path>
              </a:pathLst>
            </a:custGeom>
            <a:solidFill>
              <a:srgbClr val="E8DDD5"/>
            </a:solidFill>
            <a:ln w="43126" cap="sq">
              <a:solidFill>
                <a:srgbClr val="D8CBBB"/>
              </a:solidFill>
              <a:prstDash val="solid"/>
              <a:miter/>
            </a:ln>
          </p:spPr>
        </p:sp>
      </p:grpSp>
      <p:sp>
        <p:nvSpPr>
          <p:cNvPr name="TextBox 35" id="35"/>
          <p:cNvSpPr txBox="true"/>
          <p:nvPr/>
        </p:nvSpPr>
        <p:spPr>
          <a:xfrm rot="0">
            <a:off x="1242527" y="23572937"/>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Team handover prompt</a:t>
            </a:r>
          </a:p>
        </p:txBody>
      </p:sp>
      <p:sp>
        <p:nvSpPr>
          <p:cNvPr name="TextBox 36" id="36"/>
          <p:cNvSpPr txBox="true"/>
          <p:nvPr/>
        </p:nvSpPr>
        <p:spPr>
          <a:xfrm rot="0">
            <a:off x="1242527" y="24271567"/>
            <a:ext cx="18913850" cy="1758506"/>
          </a:xfrm>
          <a:prstGeom prst="rect">
            <a:avLst/>
          </a:prstGeom>
        </p:spPr>
        <p:txBody>
          <a:bodyPr anchor="t" rtlCol="false" tIns="0" lIns="0" bIns="0" rIns="0">
            <a:spAutoFit/>
          </a:bodyPr>
          <a:lstStyle/>
          <a:p>
            <a:pPr algn="l">
              <a:lnSpc>
                <a:spcPts val="3124"/>
              </a:lnSpc>
            </a:pPr>
            <a:r>
              <a:rPr lang="en-US" sz="2603">
                <a:solidFill>
                  <a:srgbClr val="3F3A35"/>
                </a:solidFill>
                <a:latin typeface="Aptos"/>
                <a:ea typeface="Aptos"/>
                <a:cs typeface="Aptos"/>
                <a:sym typeface="Aptos"/>
              </a:rPr>
              <a:t>“This person has a complex birth plan because of medical safety needs, not because they are trying to be difficult. Please read the front page before entering, avoid scented products where possible, and ask before using anything on their skin.”</a:t>
            </a:r>
          </a:p>
        </p:txBody>
      </p:sp>
      <p:sp>
        <p:nvSpPr>
          <p:cNvPr name="AutoShape 37" id="37"/>
          <p:cNvSpPr/>
          <p:nvPr/>
        </p:nvSpPr>
        <p:spPr>
          <a:xfrm rot="3180">
            <a:off x="922525" y="28846234"/>
            <a:ext cx="19553853" cy="0"/>
          </a:xfrm>
          <a:prstGeom prst="line">
            <a:avLst/>
          </a:prstGeom>
          <a:ln cap="rnd" w="9525">
            <a:solidFill>
              <a:srgbClr val="C8BFB6"/>
            </a:solidFill>
            <a:prstDash val="solid"/>
            <a:headEnd type="none" len="sm" w="sm"/>
            <a:tailEnd type="none" len="sm" w="sm"/>
          </a:ln>
        </p:spPr>
      </p:sp>
      <p:sp>
        <p:nvSpPr>
          <p:cNvPr name="TextBox 38" id="38"/>
          <p:cNvSpPr txBox="true"/>
          <p:nvPr/>
        </p:nvSpPr>
        <p:spPr>
          <a:xfrm rot="0">
            <a:off x="932021" y="29032629"/>
            <a:ext cx="19534861" cy="645871"/>
          </a:xfrm>
          <a:prstGeom prst="rect">
            <a:avLst/>
          </a:prstGeom>
        </p:spPr>
        <p:txBody>
          <a:bodyPr anchor="t" rtlCol="false" tIns="0" lIns="0" bIns="0" rIns="0">
            <a:spAutoFit/>
          </a:bodyPr>
          <a:lstStyle/>
          <a:p>
            <a:pPr algn="ctr">
              <a:lnSpc>
                <a:spcPts val="2614"/>
              </a:lnSpc>
            </a:pPr>
            <a:r>
              <a:rPr lang="en-US" sz="2178">
                <a:solidFill>
                  <a:srgbClr val="726A62"/>
                </a:solidFill>
                <a:latin typeface="Aptos"/>
                <a:ea typeface="Aptos"/>
                <a:cs typeface="Aptos"/>
                <a:sym typeface="Aptos"/>
              </a:rPr>
              <a:t>Editable template - discuss with your maternity team</a:t>
            </a:r>
          </a:p>
        </p:txBody>
      </p:sp>
    </p:spTree>
  </p:cSld>
  <p:clrMapOvr>
    <a:masterClrMapping/>
  </p:clrMapOvr>
</p:sld>
</file>

<file path=ppt/slides/slide3.xml><?xml version="1.0" encoding="utf-8"?>
<p:sld xmlns:p="http://schemas.openxmlformats.org/presentationml/2006/main" xmlns:a="http://schemas.openxmlformats.org/drawingml/2006/main">
  <p:cSld>
    <p:bg>
      <p:bgPr>
        <a:solidFill>
          <a:srgbClr val="F7F4EE"/>
        </a:solidFill>
      </p:bgPr>
    </p:bg>
    <p:spTree>
      <p:nvGrpSpPr>
        <p:cNvPr id="1" name=""/>
        <p:cNvGrpSpPr/>
        <p:nvPr/>
      </p:nvGrpSpPr>
      <p:grpSpPr>
        <a:xfrm>
          <a:off x="0" y="0"/>
          <a:ext cx="0" cy="0"/>
          <a:chOff x="0" y="0"/>
          <a:chExt cx="0" cy="0"/>
        </a:xfrm>
      </p:grpSpPr>
      <p:sp>
        <p:nvSpPr>
          <p:cNvPr name="TextBox 2" id="2"/>
          <p:cNvSpPr txBox="true"/>
          <p:nvPr/>
        </p:nvSpPr>
        <p:spPr>
          <a:xfrm rot="0">
            <a:off x="932021" y="637870"/>
            <a:ext cx="18758602" cy="1198778"/>
          </a:xfrm>
          <a:prstGeom prst="rect">
            <a:avLst/>
          </a:prstGeom>
        </p:spPr>
        <p:txBody>
          <a:bodyPr anchor="t" rtlCol="false" tIns="0" lIns="0" bIns="0" rIns="0">
            <a:spAutoFit/>
          </a:bodyPr>
          <a:lstStyle/>
          <a:p>
            <a:pPr algn="l">
              <a:lnSpc>
                <a:spcPts val="8149"/>
              </a:lnSpc>
            </a:pPr>
            <a:r>
              <a:rPr lang="en-US" sz="6791">
                <a:solidFill>
                  <a:srgbClr val="3F3A35"/>
                </a:solidFill>
                <a:latin typeface="Georgia"/>
                <a:ea typeface="Georgia"/>
                <a:cs typeface="Georgia"/>
                <a:sym typeface="Georgia"/>
              </a:rPr>
              <a:t>EMERGENCY &amp; ANAESTHETIC NOTES</a:t>
            </a:r>
          </a:p>
        </p:txBody>
      </p:sp>
      <p:sp>
        <p:nvSpPr>
          <p:cNvPr name="TextBox 3" id="3"/>
          <p:cNvSpPr txBox="true"/>
          <p:nvPr/>
        </p:nvSpPr>
        <p:spPr>
          <a:xfrm rot="0">
            <a:off x="983771" y="1967036"/>
            <a:ext cx="18887970" cy="723490"/>
          </a:xfrm>
          <a:prstGeom prst="rect">
            <a:avLst/>
          </a:prstGeom>
        </p:spPr>
        <p:txBody>
          <a:bodyPr anchor="t" rtlCol="false" tIns="0" lIns="0" bIns="0" rIns="0">
            <a:spAutoFit/>
          </a:bodyPr>
          <a:lstStyle/>
          <a:p>
            <a:pPr algn="l">
              <a:lnSpc>
                <a:spcPts val="3225"/>
              </a:lnSpc>
            </a:pPr>
            <a:r>
              <a:rPr lang="en-US" sz="2688">
                <a:solidFill>
                  <a:srgbClr val="726A62"/>
                </a:solidFill>
                <a:latin typeface="Aptos"/>
                <a:ea typeface="Aptos"/>
                <a:cs typeface="Aptos"/>
                <a:sym typeface="Aptos"/>
              </a:rPr>
              <a:t>A short page for theatre transfer, assisted birth, repair or urgent action</a:t>
            </a:r>
          </a:p>
        </p:txBody>
      </p:sp>
      <p:sp>
        <p:nvSpPr>
          <p:cNvPr name="AutoShape 4" id="4"/>
          <p:cNvSpPr/>
          <p:nvPr/>
        </p:nvSpPr>
        <p:spPr>
          <a:xfrm rot="5040">
            <a:off x="917124" y="2789777"/>
            <a:ext cx="19564645" cy="0"/>
          </a:xfrm>
          <a:prstGeom prst="line">
            <a:avLst/>
          </a:prstGeom>
          <a:ln cap="rnd" w="9525">
            <a:solidFill>
              <a:srgbClr val="5B544E"/>
            </a:solidFill>
            <a:prstDash val="solid"/>
            <a:headEnd type="none" len="sm" w="sm"/>
            <a:tailEnd type="none" len="sm" w="sm"/>
          </a:ln>
        </p:spPr>
      </p:sp>
      <p:grpSp>
        <p:nvGrpSpPr>
          <p:cNvPr name="Group 5" id="5"/>
          <p:cNvGrpSpPr/>
          <p:nvPr/>
        </p:nvGrpSpPr>
        <p:grpSpPr>
          <a:xfrm rot="0">
            <a:off x="909952" y="3471605"/>
            <a:ext cx="19578999" cy="2320157"/>
            <a:chOff x="0" y="0"/>
            <a:chExt cx="26105333" cy="3093542"/>
          </a:xfrm>
        </p:grpSpPr>
        <p:sp>
          <p:nvSpPr>
            <p:cNvPr name="Freeform 6" id="6"/>
            <p:cNvSpPr/>
            <p:nvPr/>
          </p:nvSpPr>
          <p:spPr>
            <a:xfrm flipH="false" flipV="false" rot="0">
              <a:off x="0" y="0"/>
              <a:ext cx="26105358" cy="3093593"/>
            </a:xfrm>
            <a:custGeom>
              <a:avLst/>
              <a:gdLst/>
              <a:ahLst/>
              <a:cxnLst/>
              <a:rect r="r" b="b" t="t" l="l"/>
              <a:pathLst>
                <a:path h="3093593" w="26105358">
                  <a:moveTo>
                    <a:pt x="0" y="0"/>
                  </a:moveTo>
                  <a:lnTo>
                    <a:pt x="26105358" y="0"/>
                  </a:lnTo>
                  <a:lnTo>
                    <a:pt x="26105358" y="3093593"/>
                  </a:lnTo>
                  <a:lnTo>
                    <a:pt x="0" y="3093593"/>
                  </a:lnTo>
                  <a:close/>
                </a:path>
              </a:pathLst>
            </a:custGeom>
            <a:solidFill>
              <a:srgbClr val="FFFDF8"/>
            </a:solidFill>
            <a:ln w="43126" cap="sq">
              <a:solidFill>
                <a:srgbClr val="5B544E"/>
              </a:solidFill>
              <a:prstDash val="solid"/>
              <a:miter/>
            </a:ln>
          </p:spPr>
        </p:sp>
      </p:grpSp>
      <p:grpSp>
        <p:nvGrpSpPr>
          <p:cNvPr name="Group 7" id="7"/>
          <p:cNvGrpSpPr/>
          <p:nvPr/>
        </p:nvGrpSpPr>
        <p:grpSpPr>
          <a:xfrm rot="0">
            <a:off x="913543" y="3475196"/>
            <a:ext cx="19571808" cy="915695"/>
            <a:chOff x="0" y="0"/>
            <a:chExt cx="26095744" cy="1220927"/>
          </a:xfrm>
        </p:grpSpPr>
        <p:sp>
          <p:nvSpPr>
            <p:cNvPr name="Freeform 8" id="8"/>
            <p:cNvSpPr/>
            <p:nvPr/>
          </p:nvSpPr>
          <p:spPr>
            <a:xfrm flipH="false" flipV="false" rot="0">
              <a:off x="0" y="0"/>
              <a:ext cx="26095706" cy="1220978"/>
            </a:xfrm>
            <a:custGeom>
              <a:avLst/>
              <a:gdLst/>
              <a:ahLst/>
              <a:cxnLst/>
              <a:rect r="r" b="b" t="t" l="l"/>
              <a:pathLst>
                <a:path h="1220978" w="26095706">
                  <a:moveTo>
                    <a:pt x="0" y="0"/>
                  </a:moveTo>
                  <a:lnTo>
                    <a:pt x="26095706" y="0"/>
                  </a:lnTo>
                  <a:lnTo>
                    <a:pt x="26095706" y="1220978"/>
                  </a:lnTo>
                  <a:lnTo>
                    <a:pt x="0" y="1220978"/>
                  </a:lnTo>
                  <a:close/>
                </a:path>
              </a:pathLst>
            </a:custGeom>
            <a:solidFill>
              <a:srgbClr val="55504B"/>
            </a:solidFill>
            <a:ln w="35938" cap="sq">
              <a:solidFill>
                <a:srgbClr val="55504B"/>
              </a:solidFill>
              <a:prstDash val="solid"/>
              <a:miter/>
            </a:ln>
          </p:spPr>
        </p:sp>
      </p:grpSp>
      <p:sp>
        <p:nvSpPr>
          <p:cNvPr name="TextBox 9" id="9"/>
          <p:cNvSpPr txBox="true"/>
          <p:nvPr/>
        </p:nvSpPr>
        <p:spPr>
          <a:xfrm rot="0">
            <a:off x="1242527" y="3648932"/>
            <a:ext cx="18913850"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Emergency consent</a:t>
            </a:r>
          </a:p>
        </p:txBody>
      </p:sp>
      <p:sp>
        <p:nvSpPr>
          <p:cNvPr name="TextBox 10" id="10"/>
          <p:cNvSpPr txBox="true"/>
          <p:nvPr/>
        </p:nvSpPr>
        <p:spPr>
          <a:xfrm rot="0">
            <a:off x="1242527" y="4580439"/>
            <a:ext cx="18913850" cy="1033996"/>
          </a:xfrm>
          <a:prstGeom prst="rect">
            <a:avLst/>
          </a:prstGeom>
        </p:spPr>
        <p:txBody>
          <a:bodyPr anchor="t" rtlCol="false" tIns="0" lIns="0" bIns="0" rIns="0">
            <a:spAutoFit/>
          </a:bodyPr>
          <a:lstStyle/>
          <a:p>
            <a:pPr algn="l">
              <a:lnSpc>
                <a:spcPts val="3124"/>
              </a:lnSpc>
            </a:pPr>
            <a:r>
              <a:rPr lang="en-US" sz="2603">
                <a:solidFill>
                  <a:srgbClr val="3F3A35"/>
                </a:solidFill>
                <a:latin typeface="Aptos"/>
                <a:ea typeface="Aptos"/>
                <a:cs typeface="Aptos"/>
                <a:sym typeface="Aptos"/>
              </a:rPr>
              <a:t>I consent to urgent action for serious risk to me or baby. If there is time, please explain what is happening, involve my birth partner, and check the medical safety page.</a:t>
            </a:r>
          </a:p>
        </p:txBody>
      </p:sp>
      <p:grpSp>
        <p:nvGrpSpPr>
          <p:cNvPr name="Group 11" id="11"/>
          <p:cNvGrpSpPr/>
          <p:nvPr/>
        </p:nvGrpSpPr>
        <p:grpSpPr>
          <a:xfrm rot="0">
            <a:off x="909952" y="6576651"/>
            <a:ext cx="19578999" cy="4183180"/>
            <a:chOff x="0" y="0"/>
            <a:chExt cx="26105333" cy="5577573"/>
          </a:xfrm>
        </p:grpSpPr>
        <p:sp>
          <p:nvSpPr>
            <p:cNvPr name="Freeform 12" id="12"/>
            <p:cNvSpPr/>
            <p:nvPr/>
          </p:nvSpPr>
          <p:spPr>
            <a:xfrm flipH="false" flipV="false" rot="0">
              <a:off x="0" y="0"/>
              <a:ext cx="26105358" cy="5577586"/>
            </a:xfrm>
            <a:custGeom>
              <a:avLst/>
              <a:gdLst/>
              <a:ahLst/>
              <a:cxnLst/>
              <a:rect r="r" b="b" t="t" l="l"/>
              <a:pathLst>
                <a:path h="5577586" w="26105358">
                  <a:moveTo>
                    <a:pt x="0" y="0"/>
                  </a:moveTo>
                  <a:lnTo>
                    <a:pt x="26105358" y="0"/>
                  </a:lnTo>
                  <a:lnTo>
                    <a:pt x="26105358" y="5577586"/>
                  </a:lnTo>
                  <a:lnTo>
                    <a:pt x="0" y="5577586"/>
                  </a:lnTo>
                  <a:close/>
                </a:path>
              </a:pathLst>
            </a:custGeom>
            <a:solidFill>
              <a:srgbClr val="FFFDF8"/>
            </a:solidFill>
            <a:ln w="43126" cap="sq">
              <a:solidFill>
                <a:srgbClr val="5B544E"/>
              </a:solidFill>
              <a:prstDash val="solid"/>
              <a:miter/>
            </a:ln>
          </p:spPr>
        </p:sp>
      </p:grpSp>
      <p:sp>
        <p:nvSpPr>
          <p:cNvPr name="TextBox 13" id="13"/>
          <p:cNvSpPr txBox="true"/>
          <p:nvPr/>
        </p:nvSpPr>
        <p:spPr>
          <a:xfrm rot="0">
            <a:off x="1242527" y="6831597"/>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Anaesthetic history &amp; concerns</a:t>
            </a:r>
          </a:p>
        </p:txBody>
      </p:sp>
      <p:sp>
        <p:nvSpPr>
          <p:cNvPr name="TextBox 14" id="14"/>
          <p:cNvSpPr txBox="true"/>
          <p:nvPr/>
        </p:nvSpPr>
        <p:spPr>
          <a:xfrm rot="0">
            <a:off x="1242527" y="7539752"/>
            <a:ext cx="18913850" cy="2990993"/>
          </a:xfrm>
          <a:prstGeom prst="rect">
            <a:avLst/>
          </a:prstGeom>
        </p:spPr>
        <p:txBody>
          <a:bodyPr anchor="t" rtlCol="false" tIns="0" lIns="0" bIns="0" rIns="0">
            <a:spAutoFit/>
          </a:bodyPr>
          <a:lstStyle/>
          <a:p>
            <a:pPr algn="l">
              <a:lnSpc>
                <a:spcPts val="2988"/>
              </a:lnSpc>
            </a:pPr>
            <a:r>
              <a:rPr lang="en-US" sz="2490">
                <a:solidFill>
                  <a:srgbClr val="3F3A35"/>
                </a:solidFill>
                <a:latin typeface="Aptos"/>
                <a:ea typeface="Aptos"/>
                <a:cs typeface="Aptos"/>
                <a:sym typeface="Aptos"/>
              </a:rPr>
              <a:t>Previous anaesthetic reactions: [nausea / rash / airway / blood pressure / ineffective block / other]</a:t>
            </a:r>
          </a:p>
          <a:p>
            <a:pPr algn="l">
              <a:lnSpc>
                <a:spcPts val="2988"/>
              </a:lnSpc>
            </a:pPr>
            <a:r>
              <a:rPr lang="en-US" sz="2490">
                <a:solidFill>
                  <a:srgbClr val="3F3A35"/>
                </a:solidFill>
                <a:latin typeface="Aptos"/>
                <a:ea typeface="Aptos"/>
                <a:cs typeface="Aptos"/>
                <a:sym typeface="Aptos"/>
              </a:rPr>
              <a:t>Spine/joint considerations: [scoliosis / instability / difficult positioning / limited attempts]</a:t>
            </a:r>
          </a:p>
          <a:p>
            <a:pPr algn="l">
              <a:lnSpc>
                <a:spcPts val="2988"/>
              </a:lnSpc>
            </a:pPr>
            <a:r>
              <a:rPr lang="en-US" sz="2490">
                <a:solidFill>
                  <a:srgbClr val="3F3A35"/>
                </a:solidFill>
                <a:latin typeface="Aptos"/>
                <a:ea typeface="Aptos"/>
                <a:cs typeface="Aptos"/>
                <a:sym typeface="Aptos"/>
              </a:rPr>
              <a:t>Nausea plan: [preferred antiemetics / avoid medications]</a:t>
            </a:r>
          </a:p>
          <a:p>
            <a:pPr algn="l">
              <a:lnSpc>
                <a:spcPts val="2988"/>
              </a:lnSpc>
            </a:pPr>
            <a:r>
              <a:rPr lang="en-US" sz="2490">
                <a:solidFill>
                  <a:srgbClr val="3F3A35"/>
                </a:solidFill>
                <a:latin typeface="Aptos"/>
                <a:ea typeface="Aptos"/>
                <a:cs typeface="Aptos"/>
                <a:sym typeface="Aptos"/>
              </a:rPr>
              <a:t>Airway/jaw/neck notes: [collar / TMJ / limited opening / gentle handling]</a:t>
            </a:r>
          </a:p>
        </p:txBody>
      </p:sp>
      <p:grpSp>
        <p:nvGrpSpPr>
          <p:cNvPr name="Group 15" id="15"/>
          <p:cNvGrpSpPr/>
          <p:nvPr/>
        </p:nvGrpSpPr>
        <p:grpSpPr>
          <a:xfrm rot="0">
            <a:off x="909952" y="11492960"/>
            <a:ext cx="9487624" cy="4700683"/>
            <a:chOff x="0" y="0"/>
            <a:chExt cx="12650165" cy="6267577"/>
          </a:xfrm>
        </p:grpSpPr>
        <p:sp>
          <p:nvSpPr>
            <p:cNvPr name="Freeform 16" id="16"/>
            <p:cNvSpPr/>
            <p:nvPr/>
          </p:nvSpPr>
          <p:spPr>
            <a:xfrm flipH="false" flipV="false" rot="0">
              <a:off x="0" y="0"/>
              <a:ext cx="12650216" cy="6267577"/>
            </a:xfrm>
            <a:custGeom>
              <a:avLst/>
              <a:gdLst/>
              <a:ahLst/>
              <a:cxnLst/>
              <a:rect r="r" b="b" t="t" l="l"/>
              <a:pathLst>
                <a:path h="6267577" w="12650216">
                  <a:moveTo>
                    <a:pt x="0" y="0"/>
                  </a:moveTo>
                  <a:lnTo>
                    <a:pt x="12650216" y="0"/>
                  </a:lnTo>
                  <a:lnTo>
                    <a:pt x="12650216" y="6267577"/>
                  </a:lnTo>
                  <a:lnTo>
                    <a:pt x="0" y="6267577"/>
                  </a:lnTo>
                  <a:close/>
                </a:path>
              </a:pathLst>
            </a:custGeom>
            <a:solidFill>
              <a:srgbClr val="FFFDF8"/>
            </a:solidFill>
            <a:ln w="43126" cap="sq">
              <a:solidFill>
                <a:srgbClr val="5B544E"/>
              </a:solidFill>
              <a:prstDash val="solid"/>
              <a:miter/>
            </a:ln>
          </p:spPr>
        </p:sp>
      </p:grpSp>
      <p:sp>
        <p:nvSpPr>
          <p:cNvPr name="TextBox 17" id="17"/>
          <p:cNvSpPr txBox="true"/>
          <p:nvPr/>
        </p:nvSpPr>
        <p:spPr>
          <a:xfrm rot="0">
            <a:off x="1242527" y="11747906"/>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Epidural / spinal / general anaesthetic plan</a:t>
            </a:r>
          </a:p>
        </p:txBody>
      </p:sp>
      <p:sp>
        <p:nvSpPr>
          <p:cNvPr name="TextBox 18" id="18"/>
          <p:cNvSpPr txBox="true"/>
          <p:nvPr/>
        </p:nvSpPr>
        <p:spPr>
          <a:xfrm rot="0">
            <a:off x="1242527" y="12446537"/>
            <a:ext cx="8822474" cy="3518030"/>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Labour epidural: [yes/no/only if induction drip/only if requested]</a:t>
            </a:r>
          </a:p>
          <a:p>
            <a:pPr algn="l">
              <a:lnSpc>
                <a:spcPts val="2954"/>
              </a:lnSpc>
            </a:pPr>
            <a:r>
              <a:rPr lang="en-US" sz="2461">
                <a:solidFill>
                  <a:srgbClr val="3F3A35"/>
                </a:solidFill>
                <a:latin typeface="Aptos"/>
                <a:ea typeface="Aptos"/>
                <a:cs typeface="Aptos"/>
                <a:sym typeface="Aptos"/>
              </a:rPr>
              <a:t>Spinal: [acceptable / senior anaesthetist / limited attempts / positioning plan]</a:t>
            </a:r>
          </a:p>
          <a:p>
            <a:pPr algn="l">
              <a:lnSpc>
                <a:spcPts val="2954"/>
              </a:lnSpc>
            </a:pPr>
            <a:r>
              <a:rPr lang="en-US" sz="2461">
                <a:solidFill>
                  <a:srgbClr val="3F3A35"/>
                </a:solidFill>
                <a:latin typeface="Aptos"/>
                <a:ea typeface="Aptos"/>
                <a:cs typeface="Aptos"/>
                <a:sym typeface="Aptos"/>
              </a:rPr>
              <a:t>General anaesthetic: [accepted if fastest/safest or spinal unsafe/ineffective]</a:t>
            </a:r>
          </a:p>
          <a:p>
            <a:pPr algn="l">
              <a:lnSpc>
                <a:spcPts val="2954"/>
              </a:lnSpc>
            </a:pPr>
            <a:r>
              <a:rPr lang="en-US" sz="2461">
                <a:solidFill>
                  <a:srgbClr val="3F3A35"/>
                </a:solidFill>
                <a:latin typeface="Aptos"/>
                <a:ea typeface="Aptos"/>
                <a:cs typeface="Aptos"/>
                <a:sym typeface="Aptos"/>
              </a:rPr>
              <a:t>Baby if I am asleep: [partner to receive baby if well]</a:t>
            </a:r>
          </a:p>
        </p:txBody>
      </p:sp>
      <p:grpSp>
        <p:nvGrpSpPr>
          <p:cNvPr name="Group 19" id="19"/>
          <p:cNvGrpSpPr/>
          <p:nvPr/>
        </p:nvGrpSpPr>
        <p:grpSpPr>
          <a:xfrm rot="0">
            <a:off x="11001327" y="11492960"/>
            <a:ext cx="9487624" cy="4700683"/>
            <a:chOff x="0" y="0"/>
            <a:chExt cx="12650165" cy="6267577"/>
          </a:xfrm>
        </p:grpSpPr>
        <p:sp>
          <p:nvSpPr>
            <p:cNvPr name="Freeform 20" id="20"/>
            <p:cNvSpPr/>
            <p:nvPr/>
          </p:nvSpPr>
          <p:spPr>
            <a:xfrm flipH="false" flipV="false" rot="0">
              <a:off x="0" y="0"/>
              <a:ext cx="12650216" cy="6267577"/>
            </a:xfrm>
            <a:custGeom>
              <a:avLst/>
              <a:gdLst/>
              <a:ahLst/>
              <a:cxnLst/>
              <a:rect r="r" b="b" t="t" l="l"/>
              <a:pathLst>
                <a:path h="6267577" w="12650216">
                  <a:moveTo>
                    <a:pt x="0" y="0"/>
                  </a:moveTo>
                  <a:lnTo>
                    <a:pt x="12650216" y="0"/>
                  </a:lnTo>
                  <a:lnTo>
                    <a:pt x="12650216" y="6267577"/>
                  </a:lnTo>
                  <a:lnTo>
                    <a:pt x="0" y="6267577"/>
                  </a:lnTo>
                  <a:close/>
                </a:path>
              </a:pathLst>
            </a:custGeom>
            <a:solidFill>
              <a:srgbClr val="FFFDF8"/>
            </a:solidFill>
            <a:ln w="43126" cap="sq">
              <a:solidFill>
                <a:srgbClr val="5B544E"/>
              </a:solidFill>
              <a:prstDash val="solid"/>
              <a:miter/>
            </a:ln>
          </p:spPr>
        </p:sp>
      </p:grpSp>
      <p:sp>
        <p:nvSpPr>
          <p:cNvPr name="TextBox 21" id="21"/>
          <p:cNvSpPr txBox="true"/>
          <p:nvPr/>
        </p:nvSpPr>
        <p:spPr>
          <a:xfrm rot="0">
            <a:off x="11333902" y="11747906"/>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Tear repair / stitches</a:t>
            </a:r>
          </a:p>
        </p:txBody>
      </p:sp>
      <p:sp>
        <p:nvSpPr>
          <p:cNvPr name="TextBox 22" id="22"/>
          <p:cNvSpPr txBox="true"/>
          <p:nvPr/>
        </p:nvSpPr>
        <p:spPr>
          <a:xfrm rot="0">
            <a:off x="11333902" y="12446537"/>
            <a:ext cx="8822474" cy="3518030"/>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Local anaesthetic: [acceptable / allergy notes]</a:t>
            </a:r>
          </a:p>
          <a:p>
            <a:pPr algn="l">
              <a:lnSpc>
                <a:spcPts val="2954"/>
              </a:lnSpc>
            </a:pPr>
            <a:r>
              <a:rPr lang="en-US" sz="2461">
                <a:solidFill>
                  <a:srgbClr val="3F3A35"/>
                </a:solidFill>
                <a:latin typeface="Aptos"/>
                <a:ea typeface="Aptos"/>
                <a:cs typeface="Aptos"/>
                <a:sym typeface="Aptos"/>
              </a:rPr>
              <a:t>Please: explain product used, check allergies, test numbness before suturing, stop/escalate if pain control is inadequate.</a:t>
            </a:r>
          </a:p>
          <a:p>
            <a:pPr algn="l">
              <a:lnSpc>
                <a:spcPts val="2954"/>
              </a:lnSpc>
            </a:pPr>
            <a:r>
              <a:rPr lang="en-US" sz="2461">
                <a:solidFill>
                  <a:srgbClr val="3F3A35"/>
                </a:solidFill>
                <a:latin typeface="Aptos"/>
                <a:ea typeface="Aptos"/>
                <a:cs typeface="Aptos"/>
                <a:sym typeface="Aptos"/>
              </a:rPr>
              <a:t>If severe tear suspected: senior review / theatre repair.</a:t>
            </a:r>
          </a:p>
        </p:txBody>
      </p:sp>
      <p:grpSp>
        <p:nvGrpSpPr>
          <p:cNvPr name="Group 23" id="23"/>
          <p:cNvGrpSpPr/>
          <p:nvPr/>
        </p:nvGrpSpPr>
        <p:grpSpPr>
          <a:xfrm rot="0">
            <a:off x="909952" y="16926782"/>
            <a:ext cx="9487624" cy="4312558"/>
            <a:chOff x="0" y="0"/>
            <a:chExt cx="12650165" cy="5750077"/>
          </a:xfrm>
        </p:grpSpPr>
        <p:sp>
          <p:nvSpPr>
            <p:cNvPr name="Freeform 24" id="24"/>
            <p:cNvSpPr/>
            <p:nvPr/>
          </p:nvSpPr>
          <p:spPr>
            <a:xfrm flipH="false" flipV="false" rot="0">
              <a:off x="0" y="0"/>
              <a:ext cx="12650216" cy="5750052"/>
            </a:xfrm>
            <a:custGeom>
              <a:avLst/>
              <a:gdLst/>
              <a:ahLst/>
              <a:cxnLst/>
              <a:rect r="r" b="b" t="t" l="l"/>
              <a:pathLst>
                <a:path h="5750052" w="12650216">
                  <a:moveTo>
                    <a:pt x="0" y="0"/>
                  </a:moveTo>
                  <a:lnTo>
                    <a:pt x="12650216" y="0"/>
                  </a:lnTo>
                  <a:lnTo>
                    <a:pt x="12650216" y="5750052"/>
                  </a:lnTo>
                  <a:lnTo>
                    <a:pt x="0" y="5750052"/>
                  </a:lnTo>
                  <a:close/>
                </a:path>
              </a:pathLst>
            </a:custGeom>
            <a:solidFill>
              <a:srgbClr val="F1EDE8"/>
            </a:solidFill>
            <a:ln w="43126" cap="sq">
              <a:solidFill>
                <a:srgbClr val="5B544E"/>
              </a:solidFill>
              <a:prstDash val="solid"/>
              <a:miter/>
            </a:ln>
          </p:spPr>
        </p:sp>
      </p:grpSp>
      <p:sp>
        <p:nvSpPr>
          <p:cNvPr name="TextBox 25" id="25"/>
          <p:cNvSpPr txBox="true"/>
          <p:nvPr/>
        </p:nvSpPr>
        <p:spPr>
          <a:xfrm rot="0">
            <a:off x="1242527" y="17181728"/>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Assisted birth decision point</a:t>
            </a:r>
          </a:p>
        </p:txBody>
      </p:sp>
      <p:sp>
        <p:nvSpPr>
          <p:cNvPr name="TextBox 26" id="26"/>
          <p:cNvSpPr txBox="true"/>
          <p:nvPr/>
        </p:nvSpPr>
        <p:spPr>
          <a:xfrm rot="0">
            <a:off x="1242527" y="17870834"/>
            <a:ext cx="8822474" cy="3139421"/>
          </a:xfrm>
          <a:prstGeom prst="rect">
            <a:avLst/>
          </a:prstGeom>
        </p:spPr>
        <p:txBody>
          <a:bodyPr anchor="t" rtlCol="false" tIns="0" lIns="0" bIns="0" rIns="0">
            <a:spAutoFit/>
          </a:bodyPr>
          <a:lstStyle/>
          <a:p>
            <a:pPr algn="l">
              <a:lnSpc>
                <a:spcPts val="2920"/>
              </a:lnSpc>
            </a:pPr>
            <a:r>
              <a:rPr lang="en-US" sz="2433">
                <a:solidFill>
                  <a:srgbClr val="3F3A35"/>
                </a:solidFill>
                <a:latin typeface="Aptos"/>
                <a:ea typeface="Aptos"/>
                <a:cs typeface="Aptos"/>
                <a:sym typeface="Aptos"/>
              </a:rPr>
              <a:t>Before forceps/ventouse/episiotomy if time allows, please explain:</a:t>
            </a:r>
          </a:p>
          <a:p>
            <a:pPr algn="l">
              <a:lnSpc>
                <a:spcPts val="2920"/>
              </a:lnSpc>
            </a:pPr>
            <a:r>
              <a:rPr lang="en-US" sz="2433">
                <a:solidFill>
                  <a:srgbClr val="3F3A35"/>
                </a:solidFill>
                <a:latin typeface="Aptos"/>
                <a:ea typeface="Aptos"/>
                <a:cs typeface="Aptos"/>
                <a:sym typeface="Aptos"/>
              </a:rPr>
              <a:t>• why it is needed now</a:t>
            </a:r>
          </a:p>
          <a:p>
            <a:pPr algn="l">
              <a:lnSpc>
                <a:spcPts val="2920"/>
              </a:lnSpc>
            </a:pPr>
            <a:r>
              <a:rPr lang="en-US" sz="2433">
                <a:solidFill>
                  <a:srgbClr val="3F3A35"/>
                </a:solidFill>
                <a:latin typeface="Aptos"/>
                <a:ea typeface="Aptos"/>
                <a:cs typeface="Aptos"/>
                <a:sym typeface="Aptos"/>
              </a:rPr>
              <a:t>• risks/benefits of assisted birth vs caesarean</a:t>
            </a:r>
          </a:p>
          <a:p>
            <a:pPr algn="l">
              <a:lnSpc>
                <a:spcPts val="2920"/>
              </a:lnSpc>
            </a:pPr>
            <a:r>
              <a:rPr lang="en-US" sz="2433">
                <a:solidFill>
                  <a:srgbClr val="3F3A35"/>
                </a:solidFill>
                <a:latin typeface="Aptos"/>
                <a:ea typeface="Aptos"/>
                <a:cs typeface="Aptos"/>
                <a:sym typeface="Aptos"/>
              </a:rPr>
              <a:t>• impact on pelvic floor/joints/medical condition</a:t>
            </a:r>
          </a:p>
          <a:p>
            <a:pPr algn="l">
              <a:lnSpc>
                <a:spcPts val="2920"/>
              </a:lnSpc>
            </a:pPr>
            <a:r>
              <a:rPr lang="en-US" sz="2433">
                <a:solidFill>
                  <a:srgbClr val="3F3A35"/>
                </a:solidFill>
                <a:latin typeface="Aptos"/>
                <a:ea typeface="Aptos"/>
                <a:cs typeface="Aptos"/>
                <a:sym typeface="Aptos"/>
              </a:rPr>
              <a:t>• what happens if we wait</a:t>
            </a:r>
          </a:p>
        </p:txBody>
      </p:sp>
      <p:grpSp>
        <p:nvGrpSpPr>
          <p:cNvPr name="Group 27" id="27"/>
          <p:cNvGrpSpPr/>
          <p:nvPr/>
        </p:nvGrpSpPr>
        <p:grpSpPr>
          <a:xfrm rot="0">
            <a:off x="11001327" y="16926782"/>
            <a:ext cx="9487624" cy="4312558"/>
            <a:chOff x="0" y="0"/>
            <a:chExt cx="12650165" cy="5750077"/>
          </a:xfrm>
        </p:grpSpPr>
        <p:sp>
          <p:nvSpPr>
            <p:cNvPr name="Freeform 28" id="28"/>
            <p:cNvSpPr/>
            <p:nvPr/>
          </p:nvSpPr>
          <p:spPr>
            <a:xfrm flipH="false" flipV="false" rot="0">
              <a:off x="0" y="0"/>
              <a:ext cx="12650216" cy="5750052"/>
            </a:xfrm>
            <a:custGeom>
              <a:avLst/>
              <a:gdLst/>
              <a:ahLst/>
              <a:cxnLst/>
              <a:rect r="r" b="b" t="t" l="l"/>
              <a:pathLst>
                <a:path h="5750052" w="12650216">
                  <a:moveTo>
                    <a:pt x="0" y="0"/>
                  </a:moveTo>
                  <a:lnTo>
                    <a:pt x="12650216" y="0"/>
                  </a:lnTo>
                  <a:lnTo>
                    <a:pt x="12650216" y="5750052"/>
                  </a:lnTo>
                  <a:lnTo>
                    <a:pt x="0" y="5750052"/>
                  </a:lnTo>
                  <a:close/>
                </a:path>
              </a:pathLst>
            </a:custGeom>
            <a:solidFill>
              <a:srgbClr val="F1EDE8"/>
            </a:solidFill>
            <a:ln w="43126" cap="sq">
              <a:solidFill>
                <a:srgbClr val="5B544E"/>
              </a:solidFill>
              <a:prstDash val="solid"/>
              <a:miter/>
            </a:ln>
          </p:spPr>
        </p:sp>
      </p:grpSp>
      <p:sp>
        <p:nvSpPr>
          <p:cNvPr name="TextBox 29" id="29"/>
          <p:cNvSpPr txBox="true"/>
          <p:nvPr/>
        </p:nvSpPr>
        <p:spPr>
          <a:xfrm rot="0">
            <a:off x="11333902" y="17181728"/>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Caesarean notes</a:t>
            </a:r>
          </a:p>
        </p:txBody>
      </p:sp>
      <p:sp>
        <p:nvSpPr>
          <p:cNvPr name="TextBox 30" id="30"/>
          <p:cNvSpPr txBox="true"/>
          <p:nvPr/>
        </p:nvSpPr>
        <p:spPr>
          <a:xfrm rot="0">
            <a:off x="11333902" y="17870834"/>
            <a:ext cx="8822474" cy="3139421"/>
          </a:xfrm>
          <a:prstGeom prst="rect">
            <a:avLst/>
          </a:prstGeom>
        </p:spPr>
        <p:txBody>
          <a:bodyPr anchor="t" rtlCol="false" tIns="0" lIns="0" bIns="0" rIns="0">
            <a:spAutoFit/>
          </a:bodyPr>
          <a:lstStyle/>
          <a:p>
            <a:pPr algn="l">
              <a:lnSpc>
                <a:spcPts val="2920"/>
              </a:lnSpc>
            </a:pPr>
            <a:r>
              <a:rPr lang="en-US" sz="2433">
                <a:solidFill>
                  <a:srgbClr val="3F3A35"/>
                </a:solidFill>
                <a:latin typeface="Aptos"/>
                <a:ea typeface="Aptos"/>
                <a:cs typeface="Aptos"/>
                <a:sym typeface="Aptos"/>
              </a:rPr>
              <a:t>If caesarean is needed: [single-shot spinal / epidural top-up / GA backup]</a:t>
            </a:r>
          </a:p>
          <a:p>
            <a:pPr algn="l">
              <a:lnSpc>
                <a:spcPts val="2920"/>
              </a:lnSpc>
            </a:pPr>
            <a:r>
              <a:rPr lang="en-US" sz="2433">
                <a:solidFill>
                  <a:srgbClr val="3F3A35"/>
                </a:solidFill>
                <a:latin typeface="Aptos"/>
                <a:ea typeface="Aptos"/>
                <a:cs typeface="Aptos"/>
                <a:sym typeface="Aptos"/>
              </a:rPr>
              <a:t>Positioning: protect [neck/spine/hips/knees/shoulders].</a:t>
            </a:r>
          </a:p>
          <a:p>
            <a:pPr algn="l">
              <a:lnSpc>
                <a:spcPts val="2920"/>
              </a:lnSpc>
            </a:pPr>
            <a:r>
              <a:rPr lang="en-US" sz="2433">
                <a:solidFill>
                  <a:srgbClr val="3F3A35"/>
                </a:solidFill>
                <a:latin typeface="Aptos"/>
                <a:ea typeface="Aptos"/>
                <a:cs typeface="Aptos"/>
                <a:sym typeface="Aptos"/>
              </a:rPr>
              <a:t>Products: check [skin prep/tape/dressings/antibiotics].</a:t>
            </a:r>
          </a:p>
          <a:p>
            <a:pPr algn="l">
              <a:lnSpc>
                <a:spcPts val="2920"/>
              </a:lnSpc>
            </a:pPr>
            <a:r>
              <a:rPr lang="en-US" sz="2433">
                <a:solidFill>
                  <a:srgbClr val="3F3A35"/>
                </a:solidFill>
                <a:latin typeface="Aptos"/>
                <a:ea typeface="Aptos"/>
                <a:cs typeface="Aptos"/>
                <a:sym typeface="Aptos"/>
              </a:rPr>
              <a:t>After birth: [skin-to-skin / partner stays with baby / feeding support].</a:t>
            </a:r>
          </a:p>
        </p:txBody>
      </p:sp>
      <p:grpSp>
        <p:nvGrpSpPr>
          <p:cNvPr name="Group 31" id="31"/>
          <p:cNvGrpSpPr/>
          <p:nvPr/>
        </p:nvGrpSpPr>
        <p:grpSpPr>
          <a:xfrm rot="0">
            <a:off x="909952" y="21972470"/>
            <a:ext cx="19578999" cy="3536299"/>
            <a:chOff x="0" y="0"/>
            <a:chExt cx="26105333" cy="4715066"/>
          </a:xfrm>
        </p:grpSpPr>
        <p:sp>
          <p:nvSpPr>
            <p:cNvPr name="Freeform 32" id="32"/>
            <p:cNvSpPr/>
            <p:nvPr/>
          </p:nvSpPr>
          <p:spPr>
            <a:xfrm flipH="false" flipV="false" rot="0">
              <a:off x="0" y="0"/>
              <a:ext cx="26105358" cy="4715002"/>
            </a:xfrm>
            <a:custGeom>
              <a:avLst/>
              <a:gdLst/>
              <a:ahLst/>
              <a:cxnLst/>
              <a:rect r="r" b="b" t="t" l="l"/>
              <a:pathLst>
                <a:path h="4715002" w="26105358">
                  <a:moveTo>
                    <a:pt x="0" y="0"/>
                  </a:moveTo>
                  <a:lnTo>
                    <a:pt x="26105358" y="0"/>
                  </a:lnTo>
                  <a:lnTo>
                    <a:pt x="26105358" y="4715002"/>
                  </a:lnTo>
                  <a:lnTo>
                    <a:pt x="0" y="4715002"/>
                  </a:lnTo>
                  <a:close/>
                </a:path>
              </a:pathLst>
            </a:custGeom>
            <a:solidFill>
              <a:srgbClr val="FFFDF8"/>
            </a:solidFill>
            <a:ln w="43126" cap="sq">
              <a:solidFill>
                <a:srgbClr val="5B544E"/>
              </a:solidFill>
              <a:prstDash val="solid"/>
              <a:miter/>
            </a:ln>
          </p:spPr>
        </p:sp>
      </p:grpSp>
      <p:grpSp>
        <p:nvGrpSpPr>
          <p:cNvPr name="Group 33" id="33"/>
          <p:cNvGrpSpPr/>
          <p:nvPr/>
        </p:nvGrpSpPr>
        <p:grpSpPr>
          <a:xfrm rot="0">
            <a:off x="913543" y="21976061"/>
            <a:ext cx="19571808" cy="915695"/>
            <a:chOff x="0" y="0"/>
            <a:chExt cx="26095744" cy="1220927"/>
          </a:xfrm>
        </p:grpSpPr>
        <p:sp>
          <p:nvSpPr>
            <p:cNvPr name="Freeform 34" id="34"/>
            <p:cNvSpPr/>
            <p:nvPr/>
          </p:nvSpPr>
          <p:spPr>
            <a:xfrm flipH="false" flipV="false" rot="0">
              <a:off x="0" y="0"/>
              <a:ext cx="26095706" cy="1220978"/>
            </a:xfrm>
            <a:custGeom>
              <a:avLst/>
              <a:gdLst/>
              <a:ahLst/>
              <a:cxnLst/>
              <a:rect r="r" b="b" t="t" l="l"/>
              <a:pathLst>
                <a:path h="1220978" w="26095706">
                  <a:moveTo>
                    <a:pt x="0" y="0"/>
                  </a:moveTo>
                  <a:lnTo>
                    <a:pt x="26095706" y="0"/>
                  </a:lnTo>
                  <a:lnTo>
                    <a:pt x="26095706" y="1220978"/>
                  </a:lnTo>
                  <a:lnTo>
                    <a:pt x="0" y="1220978"/>
                  </a:lnTo>
                  <a:close/>
                </a:path>
              </a:pathLst>
            </a:custGeom>
            <a:solidFill>
              <a:srgbClr val="55504B"/>
            </a:solidFill>
            <a:ln w="35938" cap="sq">
              <a:solidFill>
                <a:srgbClr val="55504B"/>
              </a:solidFill>
              <a:prstDash val="solid"/>
              <a:miter/>
            </a:ln>
          </p:spPr>
        </p:sp>
      </p:grpSp>
      <p:sp>
        <p:nvSpPr>
          <p:cNvPr name="TextBox 35" id="35"/>
          <p:cNvSpPr txBox="true"/>
          <p:nvPr/>
        </p:nvSpPr>
        <p:spPr>
          <a:xfrm rot="0">
            <a:off x="1242527" y="22149787"/>
            <a:ext cx="18913850"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Critical reminders</a:t>
            </a:r>
          </a:p>
        </p:txBody>
      </p:sp>
      <p:sp>
        <p:nvSpPr>
          <p:cNvPr name="TextBox 36" id="36"/>
          <p:cNvSpPr txBox="true"/>
          <p:nvPr/>
        </p:nvSpPr>
        <p:spPr>
          <a:xfrm rot="0">
            <a:off x="1242527" y="23081304"/>
            <a:ext cx="18913850" cy="2250138"/>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 Do not assume “hypoallergenic” means safe for me.</a:t>
            </a:r>
          </a:p>
          <a:p>
            <a:pPr algn="l">
              <a:lnSpc>
                <a:spcPts val="3056"/>
              </a:lnSpc>
            </a:pPr>
            <a:r>
              <a:rPr lang="en-US" sz="2546">
                <a:solidFill>
                  <a:srgbClr val="3F3A35"/>
                </a:solidFill>
                <a:latin typeface="Aptos"/>
                <a:ea typeface="Aptos"/>
                <a:cs typeface="Aptos"/>
                <a:sym typeface="Aptos"/>
              </a:rPr>
              <a:t>• Please minimise product exposure but act urgently if safety requires it.</a:t>
            </a:r>
          </a:p>
          <a:p>
            <a:pPr algn="l">
              <a:lnSpc>
                <a:spcPts val="3056"/>
              </a:lnSpc>
            </a:pPr>
            <a:r>
              <a:rPr lang="en-US" sz="2546">
                <a:solidFill>
                  <a:srgbClr val="3F3A35"/>
                </a:solidFill>
                <a:latin typeface="Aptos"/>
                <a:ea typeface="Aptos"/>
                <a:cs typeface="Aptos"/>
                <a:sym typeface="Aptos"/>
              </a:rPr>
              <a:t>• Ask before moving my body whenever possible.</a:t>
            </a:r>
          </a:p>
          <a:p>
            <a:pPr algn="l">
              <a:lnSpc>
                <a:spcPts val="3056"/>
              </a:lnSpc>
            </a:pPr>
            <a:r>
              <a:rPr lang="en-US" sz="2546">
                <a:solidFill>
                  <a:srgbClr val="3F3A35"/>
                </a:solidFill>
                <a:latin typeface="Aptos"/>
                <a:ea typeface="Aptos"/>
                <a:cs typeface="Aptos"/>
                <a:sym typeface="Aptos"/>
              </a:rPr>
              <a:t>• If baby is well and I cannot hold them, please give baby to my partner.</a:t>
            </a:r>
          </a:p>
        </p:txBody>
      </p:sp>
      <p:sp>
        <p:nvSpPr>
          <p:cNvPr name="AutoShape 37" id="37"/>
          <p:cNvSpPr/>
          <p:nvPr/>
        </p:nvSpPr>
        <p:spPr>
          <a:xfrm rot="3180">
            <a:off x="922525" y="28846234"/>
            <a:ext cx="19553853" cy="0"/>
          </a:xfrm>
          <a:prstGeom prst="line">
            <a:avLst/>
          </a:prstGeom>
          <a:ln cap="rnd" w="9525">
            <a:solidFill>
              <a:srgbClr val="C8BFB6"/>
            </a:solidFill>
            <a:prstDash val="solid"/>
            <a:headEnd type="none" len="sm" w="sm"/>
            <a:tailEnd type="none" len="sm" w="sm"/>
          </a:ln>
        </p:spPr>
      </p:sp>
      <p:sp>
        <p:nvSpPr>
          <p:cNvPr name="TextBox 38" id="38"/>
          <p:cNvSpPr txBox="true"/>
          <p:nvPr/>
        </p:nvSpPr>
        <p:spPr>
          <a:xfrm rot="0">
            <a:off x="932021" y="29032629"/>
            <a:ext cx="19534861" cy="645871"/>
          </a:xfrm>
          <a:prstGeom prst="rect">
            <a:avLst/>
          </a:prstGeom>
        </p:spPr>
        <p:txBody>
          <a:bodyPr anchor="t" rtlCol="false" tIns="0" lIns="0" bIns="0" rIns="0">
            <a:spAutoFit/>
          </a:bodyPr>
          <a:lstStyle/>
          <a:p>
            <a:pPr algn="ctr">
              <a:lnSpc>
                <a:spcPts val="2614"/>
              </a:lnSpc>
            </a:pPr>
            <a:r>
              <a:rPr lang="en-US" sz="2178">
                <a:solidFill>
                  <a:srgbClr val="726A62"/>
                </a:solidFill>
                <a:latin typeface="Aptos"/>
                <a:ea typeface="Aptos"/>
                <a:cs typeface="Aptos"/>
                <a:sym typeface="Aptos"/>
              </a:rPr>
              <a:t>Editable template - discuss with your maternity team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7F4EE"/>
        </a:solidFill>
      </p:bgPr>
    </p:bg>
    <p:spTree>
      <p:nvGrpSpPr>
        <p:cNvPr id="1" name=""/>
        <p:cNvGrpSpPr/>
        <p:nvPr/>
      </p:nvGrpSpPr>
      <p:grpSpPr>
        <a:xfrm>
          <a:off x="0" y="0"/>
          <a:ext cx="0" cy="0"/>
          <a:chOff x="0" y="0"/>
          <a:chExt cx="0" cy="0"/>
        </a:xfrm>
      </p:grpSpPr>
      <p:sp>
        <p:nvSpPr>
          <p:cNvPr name="TextBox 2" id="2"/>
          <p:cNvSpPr txBox="true"/>
          <p:nvPr/>
        </p:nvSpPr>
        <p:spPr>
          <a:xfrm rot="0">
            <a:off x="932021" y="637870"/>
            <a:ext cx="18758602" cy="1198778"/>
          </a:xfrm>
          <a:prstGeom prst="rect">
            <a:avLst/>
          </a:prstGeom>
        </p:spPr>
        <p:txBody>
          <a:bodyPr anchor="t" rtlCol="false" tIns="0" lIns="0" bIns="0" rIns="0">
            <a:spAutoFit/>
          </a:bodyPr>
          <a:lstStyle/>
          <a:p>
            <a:pPr algn="l">
              <a:lnSpc>
                <a:spcPts val="8149"/>
              </a:lnSpc>
            </a:pPr>
            <a:r>
              <a:rPr lang="en-US" sz="6791">
                <a:solidFill>
                  <a:srgbClr val="3F3A35"/>
                </a:solidFill>
                <a:latin typeface="Georgia"/>
                <a:ea typeface="Georgia"/>
                <a:cs typeface="Georgia"/>
                <a:sym typeface="Georgia"/>
              </a:rPr>
              <a:t>LOCATION &amp; ESCALATION DECISION TREE</a:t>
            </a:r>
          </a:p>
        </p:txBody>
      </p:sp>
      <p:sp>
        <p:nvSpPr>
          <p:cNvPr name="TextBox 3" id="3"/>
          <p:cNvSpPr txBox="true"/>
          <p:nvPr/>
        </p:nvSpPr>
        <p:spPr>
          <a:xfrm rot="0">
            <a:off x="983771" y="1967036"/>
            <a:ext cx="18887970" cy="723490"/>
          </a:xfrm>
          <a:prstGeom prst="rect">
            <a:avLst/>
          </a:prstGeom>
        </p:spPr>
        <p:txBody>
          <a:bodyPr anchor="t" rtlCol="false" tIns="0" lIns="0" bIns="0" rIns="0">
            <a:spAutoFit/>
          </a:bodyPr>
          <a:lstStyle/>
          <a:p>
            <a:pPr algn="l">
              <a:lnSpc>
                <a:spcPts val="3225"/>
              </a:lnSpc>
            </a:pPr>
            <a:r>
              <a:rPr lang="en-US" sz="2688">
                <a:solidFill>
                  <a:srgbClr val="726A62"/>
                </a:solidFill>
                <a:latin typeface="Aptos"/>
                <a:ea typeface="Aptos"/>
                <a:cs typeface="Aptos"/>
                <a:sym typeface="Aptos"/>
              </a:rPr>
              <a:t>A quick visual plan for preferred setting, backup setting and change of plan</a:t>
            </a:r>
          </a:p>
        </p:txBody>
      </p:sp>
      <p:sp>
        <p:nvSpPr>
          <p:cNvPr name="AutoShape 4" id="4"/>
          <p:cNvSpPr/>
          <p:nvPr/>
        </p:nvSpPr>
        <p:spPr>
          <a:xfrm rot="5040">
            <a:off x="917124" y="2789777"/>
            <a:ext cx="19564645" cy="0"/>
          </a:xfrm>
          <a:prstGeom prst="line">
            <a:avLst/>
          </a:prstGeom>
          <a:ln cap="rnd" w="9525">
            <a:solidFill>
              <a:srgbClr val="5B544E"/>
            </a:solidFill>
            <a:prstDash val="solid"/>
            <a:headEnd type="none" len="sm" w="sm"/>
            <a:tailEnd type="none" len="sm" w="sm"/>
          </a:ln>
        </p:spPr>
      </p:sp>
      <p:grpSp>
        <p:nvGrpSpPr>
          <p:cNvPr name="Group 5" id="5"/>
          <p:cNvGrpSpPr/>
          <p:nvPr/>
        </p:nvGrpSpPr>
        <p:grpSpPr>
          <a:xfrm rot="0">
            <a:off x="6447272" y="3471605"/>
            <a:ext cx="8452609" cy="1207513"/>
            <a:chOff x="0" y="0"/>
            <a:chExt cx="11270145" cy="1610017"/>
          </a:xfrm>
        </p:grpSpPr>
        <p:sp>
          <p:nvSpPr>
            <p:cNvPr name="Freeform 6" id="6"/>
            <p:cNvSpPr/>
            <p:nvPr/>
          </p:nvSpPr>
          <p:spPr>
            <a:xfrm flipH="false" flipV="false" rot="0">
              <a:off x="0" y="0"/>
              <a:ext cx="11270107" cy="1609979"/>
            </a:xfrm>
            <a:custGeom>
              <a:avLst/>
              <a:gdLst/>
              <a:ahLst/>
              <a:cxnLst/>
              <a:rect r="r" b="b" t="t" l="l"/>
              <a:pathLst>
                <a:path h="1609979" w="11270107">
                  <a:moveTo>
                    <a:pt x="0" y="644017"/>
                  </a:moveTo>
                  <a:cubicBezTo>
                    <a:pt x="0" y="288290"/>
                    <a:pt x="288290" y="0"/>
                    <a:pt x="644017" y="0"/>
                  </a:cubicBezTo>
                  <a:lnTo>
                    <a:pt x="10626090" y="0"/>
                  </a:lnTo>
                  <a:cubicBezTo>
                    <a:pt x="10981817" y="0"/>
                    <a:pt x="11270107" y="288290"/>
                    <a:pt x="11270107" y="644017"/>
                  </a:cubicBezTo>
                  <a:lnTo>
                    <a:pt x="11270107" y="965962"/>
                  </a:lnTo>
                  <a:cubicBezTo>
                    <a:pt x="11270107" y="1321689"/>
                    <a:pt x="10981817" y="1609979"/>
                    <a:pt x="10626090" y="1609979"/>
                  </a:cubicBezTo>
                  <a:lnTo>
                    <a:pt x="644017" y="1609979"/>
                  </a:lnTo>
                  <a:cubicBezTo>
                    <a:pt x="288290" y="1609979"/>
                    <a:pt x="0" y="1321689"/>
                    <a:pt x="0" y="965962"/>
                  </a:cubicBezTo>
                  <a:close/>
                </a:path>
              </a:pathLst>
            </a:custGeom>
            <a:solidFill>
              <a:srgbClr val="FFFDF8"/>
            </a:solidFill>
            <a:ln w="43126" cap="sq">
              <a:solidFill>
                <a:srgbClr val="FFFDF8"/>
              </a:solidFill>
              <a:prstDash val="solid"/>
              <a:miter/>
            </a:ln>
          </p:spPr>
        </p:sp>
      </p:grpSp>
      <p:grpSp>
        <p:nvGrpSpPr>
          <p:cNvPr name="Group 7" id="7"/>
          <p:cNvGrpSpPr/>
          <p:nvPr/>
        </p:nvGrpSpPr>
        <p:grpSpPr>
          <a:xfrm rot="0">
            <a:off x="6598206" y="3622548"/>
            <a:ext cx="8150733" cy="905637"/>
            <a:chOff x="0" y="0"/>
            <a:chExt cx="10867644" cy="1207516"/>
          </a:xfrm>
        </p:grpSpPr>
        <p:sp>
          <p:nvSpPr>
            <p:cNvPr name="Freeform 8" id="8"/>
            <p:cNvSpPr/>
            <p:nvPr/>
          </p:nvSpPr>
          <p:spPr>
            <a:xfrm flipH="false" flipV="false" rot="0">
              <a:off x="0" y="0"/>
              <a:ext cx="10867638" cy="1207515"/>
            </a:xfrm>
            <a:custGeom>
              <a:avLst/>
              <a:gdLst/>
              <a:ahLst/>
              <a:cxnLst/>
              <a:rect r="r" b="b" t="t" l="l"/>
              <a:pathLst>
                <a:path h="1207515" w="10867638">
                  <a:moveTo>
                    <a:pt x="0" y="0"/>
                  </a:moveTo>
                  <a:lnTo>
                    <a:pt x="10867638" y="0"/>
                  </a:lnTo>
                  <a:lnTo>
                    <a:pt x="10867638" y="1207515"/>
                  </a:lnTo>
                  <a:lnTo>
                    <a:pt x="0" y="1207515"/>
                  </a:lnTo>
                  <a:close/>
                </a:path>
              </a:pathLst>
            </a:custGeom>
            <a:blipFill>
              <a:blip r:embed="rId3">
                <a:alphaModFix amt="0"/>
              </a:blip>
              <a:stretch>
                <a:fillRect l="0" t="-125365" r="0" b="-125365"/>
              </a:stretch>
            </a:blipFill>
          </p:spPr>
        </p:sp>
        <p:sp>
          <p:nvSpPr>
            <p:cNvPr name="TextBox 9" id="9"/>
            <p:cNvSpPr txBox="true"/>
            <p:nvPr/>
          </p:nvSpPr>
          <p:spPr>
            <a:xfrm>
              <a:off x="0" y="0"/>
              <a:ext cx="10867644" cy="1207516"/>
            </a:xfrm>
            <a:prstGeom prst="rect">
              <a:avLst/>
            </a:prstGeom>
          </p:spPr>
          <p:txBody>
            <a:bodyPr anchor="ctr" rtlCol="false" tIns="0" lIns="0" bIns="0" rIns="0"/>
            <a:lstStyle/>
            <a:p>
              <a:pPr algn="ctr">
                <a:lnSpc>
                  <a:spcPts val="3905"/>
                </a:lnSpc>
              </a:pPr>
              <a:r>
                <a:rPr lang="en-US" sz="3254" b="true">
                  <a:solidFill>
                    <a:srgbClr val="3F3A35"/>
                  </a:solidFill>
                  <a:latin typeface="Aptos Bold"/>
                  <a:ea typeface="Aptos Bold"/>
                  <a:cs typeface="Aptos Bold"/>
                  <a:sym typeface="Aptos Bold"/>
                </a:rPr>
                <a:t>START: early / active labour</a:t>
              </a:r>
            </a:p>
          </p:txBody>
        </p:sp>
      </p:grpSp>
      <p:grpSp>
        <p:nvGrpSpPr>
          <p:cNvPr name="Group 10" id="10"/>
          <p:cNvGrpSpPr/>
          <p:nvPr/>
        </p:nvGrpSpPr>
        <p:grpSpPr>
          <a:xfrm rot="0">
            <a:off x="10202789" y="4846596"/>
            <a:ext cx="941575" cy="1122702"/>
            <a:chOff x="0" y="0"/>
            <a:chExt cx="1255433" cy="1496936"/>
          </a:xfrm>
        </p:grpSpPr>
        <p:sp>
          <p:nvSpPr>
            <p:cNvPr name="Freeform 11" id="11"/>
            <p:cNvSpPr/>
            <p:nvPr/>
          </p:nvSpPr>
          <p:spPr>
            <a:xfrm flipH="false" flipV="false" rot="0">
              <a:off x="0" y="0"/>
              <a:ext cx="1255395" cy="1496949"/>
            </a:xfrm>
            <a:custGeom>
              <a:avLst/>
              <a:gdLst/>
              <a:ahLst/>
              <a:cxnLst/>
              <a:rect r="r" b="b" t="t" l="l"/>
              <a:pathLst>
                <a:path h="1496949" w="1255395">
                  <a:moveTo>
                    <a:pt x="0" y="869188"/>
                  </a:moveTo>
                  <a:lnTo>
                    <a:pt x="313817" y="869188"/>
                  </a:lnTo>
                  <a:lnTo>
                    <a:pt x="313817" y="0"/>
                  </a:lnTo>
                  <a:lnTo>
                    <a:pt x="941578" y="0"/>
                  </a:lnTo>
                  <a:lnTo>
                    <a:pt x="941578" y="869188"/>
                  </a:lnTo>
                  <a:lnTo>
                    <a:pt x="1255395" y="869188"/>
                  </a:lnTo>
                  <a:lnTo>
                    <a:pt x="627761" y="1496949"/>
                  </a:lnTo>
                  <a:close/>
                </a:path>
              </a:pathLst>
            </a:custGeom>
            <a:solidFill>
              <a:srgbClr val="55504B"/>
            </a:solidFill>
            <a:ln w="35938" cap="sq">
              <a:solidFill>
                <a:srgbClr val="55504B"/>
              </a:solidFill>
              <a:prstDash val="solid"/>
              <a:miter/>
            </a:ln>
          </p:spPr>
        </p:sp>
      </p:grpSp>
      <p:grpSp>
        <p:nvGrpSpPr>
          <p:cNvPr name="Group 12" id="12"/>
          <p:cNvGrpSpPr/>
          <p:nvPr/>
        </p:nvGrpSpPr>
        <p:grpSpPr>
          <a:xfrm rot="0">
            <a:off x="3989118" y="6136767"/>
            <a:ext cx="13627675" cy="1285142"/>
            <a:chOff x="0" y="0"/>
            <a:chExt cx="18170233" cy="1713522"/>
          </a:xfrm>
        </p:grpSpPr>
        <p:sp>
          <p:nvSpPr>
            <p:cNvPr name="Freeform 13" id="13"/>
            <p:cNvSpPr/>
            <p:nvPr/>
          </p:nvSpPr>
          <p:spPr>
            <a:xfrm flipH="false" flipV="false" rot="0">
              <a:off x="0" y="0"/>
              <a:ext cx="18170271" cy="1713611"/>
            </a:xfrm>
            <a:custGeom>
              <a:avLst/>
              <a:gdLst/>
              <a:ahLst/>
              <a:cxnLst/>
              <a:rect r="r" b="b" t="t" l="l"/>
              <a:pathLst>
                <a:path h="1713611" w="18170271">
                  <a:moveTo>
                    <a:pt x="0" y="642620"/>
                  </a:moveTo>
                  <a:cubicBezTo>
                    <a:pt x="0" y="287655"/>
                    <a:pt x="287655" y="0"/>
                    <a:pt x="642620" y="0"/>
                  </a:cubicBezTo>
                  <a:lnTo>
                    <a:pt x="17527651" y="0"/>
                  </a:lnTo>
                  <a:cubicBezTo>
                    <a:pt x="17882490" y="0"/>
                    <a:pt x="18170271" y="287655"/>
                    <a:pt x="18170271" y="642620"/>
                  </a:cubicBezTo>
                  <a:lnTo>
                    <a:pt x="18170271" y="1070991"/>
                  </a:lnTo>
                  <a:cubicBezTo>
                    <a:pt x="18170271" y="1425829"/>
                    <a:pt x="17882615" y="1713611"/>
                    <a:pt x="17527651" y="1713611"/>
                  </a:cubicBezTo>
                  <a:lnTo>
                    <a:pt x="642620" y="1713611"/>
                  </a:lnTo>
                  <a:cubicBezTo>
                    <a:pt x="287655" y="1713484"/>
                    <a:pt x="0" y="1425829"/>
                    <a:pt x="0" y="1070991"/>
                  </a:cubicBezTo>
                  <a:close/>
                </a:path>
              </a:pathLst>
            </a:custGeom>
            <a:solidFill>
              <a:srgbClr val="FFFDF8"/>
            </a:solidFill>
            <a:ln w="43126" cap="sq">
              <a:solidFill>
                <a:srgbClr val="FFFDF8"/>
              </a:solidFill>
              <a:prstDash val="solid"/>
              <a:miter/>
            </a:ln>
          </p:spPr>
        </p:sp>
      </p:grpSp>
      <p:grpSp>
        <p:nvGrpSpPr>
          <p:cNvPr name="Group 14" id="14"/>
          <p:cNvGrpSpPr/>
          <p:nvPr/>
        </p:nvGrpSpPr>
        <p:grpSpPr>
          <a:xfrm rot="0">
            <a:off x="4140051" y="6287710"/>
            <a:ext cx="13325799" cy="983266"/>
            <a:chOff x="0" y="0"/>
            <a:chExt cx="17767732" cy="1311021"/>
          </a:xfrm>
        </p:grpSpPr>
        <p:sp>
          <p:nvSpPr>
            <p:cNvPr name="Freeform 15" id="15"/>
            <p:cNvSpPr/>
            <p:nvPr/>
          </p:nvSpPr>
          <p:spPr>
            <a:xfrm flipH="false" flipV="false" rot="0">
              <a:off x="0" y="0"/>
              <a:ext cx="17767726" cy="1311017"/>
            </a:xfrm>
            <a:custGeom>
              <a:avLst/>
              <a:gdLst/>
              <a:ahLst/>
              <a:cxnLst/>
              <a:rect r="r" b="b" t="t" l="l"/>
              <a:pathLst>
                <a:path h="1311017" w="17767726">
                  <a:moveTo>
                    <a:pt x="0" y="0"/>
                  </a:moveTo>
                  <a:lnTo>
                    <a:pt x="17767726" y="0"/>
                  </a:lnTo>
                  <a:lnTo>
                    <a:pt x="17767726" y="1311017"/>
                  </a:lnTo>
                  <a:lnTo>
                    <a:pt x="0" y="1311017"/>
                  </a:lnTo>
                  <a:close/>
                </a:path>
              </a:pathLst>
            </a:custGeom>
            <a:blipFill>
              <a:blip r:embed="rId3">
                <a:alphaModFix amt="0"/>
              </a:blip>
              <a:stretch>
                <a:fillRect l="0" t="-214073" r="0" b="-214073"/>
              </a:stretch>
            </a:blipFill>
          </p:spPr>
        </p:sp>
        <p:sp>
          <p:nvSpPr>
            <p:cNvPr name="TextBox 16" id="16"/>
            <p:cNvSpPr txBox="true"/>
            <p:nvPr/>
          </p:nvSpPr>
          <p:spPr>
            <a:xfrm>
              <a:off x="0" y="0"/>
              <a:ext cx="17767732" cy="1311021"/>
            </a:xfrm>
            <a:prstGeom prst="rect">
              <a:avLst/>
            </a:prstGeom>
          </p:spPr>
          <p:txBody>
            <a:bodyPr anchor="ctr" rtlCol="false" tIns="0" lIns="0" bIns="0" rIns="0"/>
            <a:lstStyle/>
            <a:p>
              <a:pPr algn="ctr">
                <a:lnSpc>
                  <a:spcPts val="3905"/>
                </a:lnSpc>
              </a:pPr>
              <a:r>
                <a:rPr lang="en-US" sz="3254" b="true">
                  <a:solidFill>
                    <a:srgbClr val="3F3A35"/>
                  </a:solidFill>
                  <a:latin typeface="Aptos Bold"/>
                  <a:ea typeface="Aptos Bold"/>
                  <a:cs typeface="Aptos Bold"/>
                  <a:sym typeface="Aptos Bold"/>
                </a:rPr>
                <a:t>Is preferred setting open and clinically suitable?</a:t>
              </a:r>
            </a:p>
          </p:txBody>
        </p:sp>
      </p:grpSp>
      <p:sp>
        <p:nvSpPr>
          <p:cNvPr name="TextBox 17" id="17"/>
          <p:cNvSpPr txBox="true"/>
          <p:nvPr/>
        </p:nvSpPr>
        <p:spPr>
          <a:xfrm rot="0">
            <a:off x="2976172" y="7970110"/>
            <a:ext cx="1292752" cy="457200"/>
          </a:xfrm>
          <a:prstGeom prst="rect">
            <a:avLst/>
          </a:prstGeom>
        </p:spPr>
        <p:txBody>
          <a:bodyPr anchor="t" rtlCol="false" tIns="0" lIns="0" bIns="0" rIns="0">
            <a:spAutoFit/>
          </a:bodyPr>
          <a:lstStyle/>
          <a:p>
            <a:pPr algn="l">
              <a:lnSpc>
                <a:spcPts val="3656"/>
              </a:lnSpc>
            </a:pPr>
            <a:r>
              <a:rPr lang="en-US" sz="3046" b="true">
                <a:solidFill>
                  <a:srgbClr val="3F3A35"/>
                </a:solidFill>
                <a:latin typeface="Aptos Bold"/>
                <a:ea typeface="Aptos Bold"/>
                <a:cs typeface="Aptos Bold"/>
                <a:sym typeface="Aptos Bold"/>
              </a:rPr>
              <a:t>YES</a:t>
            </a:r>
          </a:p>
        </p:txBody>
      </p:sp>
      <p:sp>
        <p:nvSpPr>
          <p:cNvPr name="TextBox 18" id="18"/>
          <p:cNvSpPr txBox="true"/>
          <p:nvPr/>
        </p:nvSpPr>
        <p:spPr>
          <a:xfrm rot="0">
            <a:off x="16819474" y="7970110"/>
            <a:ext cx="2586514" cy="457200"/>
          </a:xfrm>
          <a:prstGeom prst="rect">
            <a:avLst/>
          </a:prstGeom>
        </p:spPr>
        <p:txBody>
          <a:bodyPr anchor="t" rtlCol="false" tIns="0" lIns="0" bIns="0" rIns="0">
            <a:spAutoFit/>
          </a:bodyPr>
          <a:lstStyle/>
          <a:p>
            <a:pPr algn="r">
              <a:lnSpc>
                <a:spcPts val="3656"/>
              </a:lnSpc>
            </a:pPr>
            <a:r>
              <a:rPr lang="en-US" sz="3046" b="true">
                <a:solidFill>
                  <a:srgbClr val="3F3A35"/>
                </a:solidFill>
                <a:latin typeface="Aptos Bold"/>
                <a:ea typeface="Aptos Bold"/>
                <a:cs typeface="Aptos Bold"/>
                <a:sym typeface="Aptos Bold"/>
              </a:rPr>
              <a:t>NO / changed</a:t>
            </a:r>
          </a:p>
        </p:txBody>
      </p:sp>
      <p:grpSp>
        <p:nvGrpSpPr>
          <p:cNvPr name="Group 19" id="19"/>
          <p:cNvGrpSpPr/>
          <p:nvPr/>
        </p:nvGrpSpPr>
        <p:grpSpPr>
          <a:xfrm rot="0">
            <a:off x="1401585" y="8905427"/>
            <a:ext cx="8064475" cy="2423655"/>
            <a:chOff x="0" y="0"/>
            <a:chExt cx="10752633" cy="3231540"/>
          </a:xfrm>
        </p:grpSpPr>
        <p:sp>
          <p:nvSpPr>
            <p:cNvPr name="Freeform 20" id="20"/>
            <p:cNvSpPr/>
            <p:nvPr/>
          </p:nvSpPr>
          <p:spPr>
            <a:xfrm flipH="false" flipV="false" rot="0">
              <a:off x="0" y="0"/>
              <a:ext cx="10752582" cy="3231515"/>
            </a:xfrm>
            <a:custGeom>
              <a:avLst/>
              <a:gdLst/>
              <a:ahLst/>
              <a:cxnLst/>
              <a:rect r="r" b="b" t="t" l="l"/>
              <a:pathLst>
                <a:path h="3231515" w="10752582">
                  <a:moveTo>
                    <a:pt x="0" y="0"/>
                  </a:moveTo>
                  <a:lnTo>
                    <a:pt x="10752582" y="0"/>
                  </a:lnTo>
                  <a:lnTo>
                    <a:pt x="10752582" y="3231515"/>
                  </a:lnTo>
                  <a:lnTo>
                    <a:pt x="0" y="3231515"/>
                  </a:lnTo>
                  <a:close/>
                </a:path>
              </a:pathLst>
            </a:custGeom>
            <a:solidFill>
              <a:srgbClr val="FFFDF8"/>
            </a:solidFill>
            <a:ln w="43126" cap="sq">
              <a:solidFill>
                <a:srgbClr val="5B544E"/>
              </a:solidFill>
              <a:prstDash val="solid"/>
              <a:miter/>
            </a:ln>
          </p:spPr>
        </p:sp>
      </p:grpSp>
      <p:grpSp>
        <p:nvGrpSpPr>
          <p:cNvPr name="Group 21" id="21"/>
          <p:cNvGrpSpPr/>
          <p:nvPr/>
        </p:nvGrpSpPr>
        <p:grpSpPr>
          <a:xfrm rot="0">
            <a:off x="1405176" y="8909018"/>
            <a:ext cx="8057293" cy="915695"/>
            <a:chOff x="0" y="0"/>
            <a:chExt cx="10743057" cy="1220927"/>
          </a:xfrm>
        </p:grpSpPr>
        <p:sp>
          <p:nvSpPr>
            <p:cNvPr name="Freeform 22" id="22"/>
            <p:cNvSpPr/>
            <p:nvPr/>
          </p:nvSpPr>
          <p:spPr>
            <a:xfrm flipH="false" flipV="false" rot="0">
              <a:off x="0" y="0"/>
              <a:ext cx="10743057" cy="1220978"/>
            </a:xfrm>
            <a:custGeom>
              <a:avLst/>
              <a:gdLst/>
              <a:ahLst/>
              <a:cxnLst/>
              <a:rect r="r" b="b" t="t" l="l"/>
              <a:pathLst>
                <a:path h="1220978" w="10743057">
                  <a:moveTo>
                    <a:pt x="0" y="0"/>
                  </a:moveTo>
                  <a:lnTo>
                    <a:pt x="10743057" y="0"/>
                  </a:lnTo>
                  <a:lnTo>
                    <a:pt x="10743057" y="1220978"/>
                  </a:lnTo>
                  <a:lnTo>
                    <a:pt x="0" y="1220978"/>
                  </a:lnTo>
                  <a:close/>
                </a:path>
              </a:pathLst>
            </a:custGeom>
            <a:solidFill>
              <a:srgbClr val="55504B"/>
            </a:solidFill>
            <a:ln w="35938" cap="sq">
              <a:solidFill>
                <a:srgbClr val="55504B"/>
              </a:solidFill>
              <a:prstDash val="solid"/>
              <a:miter/>
            </a:ln>
          </p:spPr>
        </p:sp>
      </p:grpSp>
      <p:sp>
        <p:nvSpPr>
          <p:cNvPr name="TextBox 23" id="23"/>
          <p:cNvSpPr txBox="true"/>
          <p:nvPr/>
        </p:nvSpPr>
        <p:spPr>
          <a:xfrm rot="0">
            <a:off x="1734160" y="9082745"/>
            <a:ext cx="7399325"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Preferred setting</a:t>
            </a:r>
          </a:p>
        </p:txBody>
      </p:sp>
      <p:sp>
        <p:nvSpPr>
          <p:cNvPr name="TextBox 24" id="24"/>
          <p:cNvSpPr txBox="true"/>
          <p:nvPr/>
        </p:nvSpPr>
        <p:spPr>
          <a:xfrm rot="0">
            <a:off x="1734160" y="10014261"/>
            <a:ext cx="7399325" cy="1137495"/>
          </a:xfrm>
          <a:prstGeom prst="rect">
            <a:avLst/>
          </a:prstGeom>
        </p:spPr>
        <p:txBody>
          <a:bodyPr anchor="t" rtlCol="false" tIns="0" lIns="0" bIns="0" rIns="0">
            <a:spAutoFit/>
          </a:bodyPr>
          <a:lstStyle/>
          <a:p>
            <a:pPr algn="l">
              <a:lnSpc>
                <a:spcPts val="2852"/>
              </a:lnSpc>
            </a:pPr>
            <a:r>
              <a:rPr lang="en-US" sz="2376">
                <a:solidFill>
                  <a:srgbClr val="3F3A35"/>
                </a:solidFill>
                <a:latin typeface="Aptos"/>
                <a:ea typeface="Aptos"/>
                <a:cs typeface="Aptos"/>
                <a:sym typeface="Aptos"/>
              </a:rPr>
              <a:t>[Birth centre / home / labour ward]</a:t>
            </a:r>
          </a:p>
          <a:p>
            <a:pPr algn="l">
              <a:lnSpc>
                <a:spcPts val="2852"/>
              </a:lnSpc>
            </a:pPr>
            <a:r>
              <a:rPr lang="en-US" sz="2376">
                <a:solidFill>
                  <a:srgbClr val="3F3A35"/>
                </a:solidFill>
                <a:latin typeface="Aptos"/>
                <a:ea typeface="Aptos"/>
                <a:cs typeface="Aptos"/>
                <a:sym typeface="Aptos"/>
              </a:rPr>
              <a:t>Needs: [pool / dim room / minimal staff / fragrance-aware care / mobility]</a:t>
            </a:r>
          </a:p>
        </p:txBody>
      </p:sp>
      <p:grpSp>
        <p:nvGrpSpPr>
          <p:cNvPr name="Group 25" id="25"/>
          <p:cNvGrpSpPr/>
          <p:nvPr/>
        </p:nvGrpSpPr>
        <p:grpSpPr>
          <a:xfrm rot="0">
            <a:off x="11932844" y="8905427"/>
            <a:ext cx="8064475" cy="2423655"/>
            <a:chOff x="0" y="0"/>
            <a:chExt cx="10752633" cy="3231540"/>
          </a:xfrm>
        </p:grpSpPr>
        <p:sp>
          <p:nvSpPr>
            <p:cNvPr name="Freeform 26" id="26"/>
            <p:cNvSpPr/>
            <p:nvPr/>
          </p:nvSpPr>
          <p:spPr>
            <a:xfrm flipH="false" flipV="false" rot="0">
              <a:off x="0" y="0"/>
              <a:ext cx="10752582" cy="3231515"/>
            </a:xfrm>
            <a:custGeom>
              <a:avLst/>
              <a:gdLst/>
              <a:ahLst/>
              <a:cxnLst/>
              <a:rect r="r" b="b" t="t" l="l"/>
              <a:pathLst>
                <a:path h="3231515" w="10752582">
                  <a:moveTo>
                    <a:pt x="0" y="0"/>
                  </a:moveTo>
                  <a:lnTo>
                    <a:pt x="10752582" y="0"/>
                  </a:lnTo>
                  <a:lnTo>
                    <a:pt x="10752582" y="3231515"/>
                  </a:lnTo>
                  <a:lnTo>
                    <a:pt x="0" y="3231515"/>
                  </a:lnTo>
                  <a:close/>
                </a:path>
              </a:pathLst>
            </a:custGeom>
            <a:solidFill>
              <a:srgbClr val="FFFDF8"/>
            </a:solidFill>
            <a:ln w="43126" cap="sq">
              <a:solidFill>
                <a:srgbClr val="5B544E"/>
              </a:solidFill>
              <a:prstDash val="solid"/>
              <a:miter/>
            </a:ln>
          </p:spPr>
        </p:sp>
      </p:grpSp>
      <p:grpSp>
        <p:nvGrpSpPr>
          <p:cNvPr name="Group 27" id="27"/>
          <p:cNvGrpSpPr/>
          <p:nvPr/>
        </p:nvGrpSpPr>
        <p:grpSpPr>
          <a:xfrm rot="0">
            <a:off x="11936435" y="8909018"/>
            <a:ext cx="8057293" cy="915695"/>
            <a:chOff x="0" y="0"/>
            <a:chExt cx="10743057" cy="1220927"/>
          </a:xfrm>
        </p:grpSpPr>
        <p:sp>
          <p:nvSpPr>
            <p:cNvPr name="Freeform 28" id="28"/>
            <p:cNvSpPr/>
            <p:nvPr/>
          </p:nvSpPr>
          <p:spPr>
            <a:xfrm flipH="false" flipV="false" rot="0">
              <a:off x="0" y="0"/>
              <a:ext cx="10743057" cy="1220978"/>
            </a:xfrm>
            <a:custGeom>
              <a:avLst/>
              <a:gdLst/>
              <a:ahLst/>
              <a:cxnLst/>
              <a:rect r="r" b="b" t="t" l="l"/>
              <a:pathLst>
                <a:path h="1220978" w="10743057">
                  <a:moveTo>
                    <a:pt x="0" y="0"/>
                  </a:moveTo>
                  <a:lnTo>
                    <a:pt x="10743057" y="0"/>
                  </a:lnTo>
                  <a:lnTo>
                    <a:pt x="10743057" y="1220978"/>
                  </a:lnTo>
                  <a:lnTo>
                    <a:pt x="0" y="1220978"/>
                  </a:lnTo>
                  <a:close/>
                </a:path>
              </a:pathLst>
            </a:custGeom>
            <a:solidFill>
              <a:srgbClr val="55504B"/>
            </a:solidFill>
            <a:ln w="35938" cap="sq">
              <a:solidFill>
                <a:srgbClr val="55504B"/>
              </a:solidFill>
              <a:prstDash val="solid"/>
              <a:miter/>
            </a:ln>
          </p:spPr>
        </p:sp>
      </p:grpSp>
      <p:sp>
        <p:nvSpPr>
          <p:cNvPr name="TextBox 29" id="29"/>
          <p:cNvSpPr txBox="true"/>
          <p:nvPr/>
        </p:nvSpPr>
        <p:spPr>
          <a:xfrm rot="0">
            <a:off x="12265419" y="9082745"/>
            <a:ext cx="7399325"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Backup setting</a:t>
            </a:r>
          </a:p>
        </p:txBody>
      </p:sp>
      <p:sp>
        <p:nvSpPr>
          <p:cNvPr name="TextBox 30" id="30"/>
          <p:cNvSpPr txBox="true"/>
          <p:nvPr/>
        </p:nvSpPr>
        <p:spPr>
          <a:xfrm rot="0">
            <a:off x="12265419" y="10014261"/>
            <a:ext cx="7399325" cy="1137495"/>
          </a:xfrm>
          <a:prstGeom prst="rect">
            <a:avLst/>
          </a:prstGeom>
        </p:spPr>
        <p:txBody>
          <a:bodyPr anchor="t" rtlCol="false" tIns="0" lIns="0" bIns="0" rIns="0">
            <a:spAutoFit/>
          </a:bodyPr>
          <a:lstStyle/>
          <a:p>
            <a:pPr algn="l">
              <a:lnSpc>
                <a:spcPts val="2852"/>
              </a:lnSpc>
            </a:pPr>
            <a:r>
              <a:rPr lang="en-US" sz="2376">
                <a:solidFill>
                  <a:srgbClr val="3F3A35"/>
                </a:solidFill>
                <a:latin typeface="Aptos"/>
                <a:ea typeface="Aptos"/>
                <a:cs typeface="Aptos"/>
                <a:sym typeface="Aptos"/>
              </a:rPr>
              <a:t>[Obstetric unit / theatre / triage]</a:t>
            </a:r>
          </a:p>
          <a:p>
            <a:pPr algn="l">
              <a:lnSpc>
                <a:spcPts val="2852"/>
              </a:lnSpc>
            </a:pPr>
            <a:r>
              <a:rPr lang="en-US" sz="2376">
                <a:solidFill>
                  <a:srgbClr val="3F3A35"/>
                </a:solidFill>
                <a:latin typeface="Aptos"/>
                <a:ea typeface="Aptos"/>
                <a:cs typeface="Aptos"/>
                <a:sym typeface="Aptos"/>
              </a:rPr>
              <a:t>Needs: [private room if possible / same safety plan / partner present]</a:t>
            </a:r>
          </a:p>
        </p:txBody>
      </p:sp>
      <p:grpSp>
        <p:nvGrpSpPr>
          <p:cNvPr name="Group 31" id="31"/>
          <p:cNvGrpSpPr/>
          <p:nvPr/>
        </p:nvGrpSpPr>
        <p:grpSpPr>
          <a:xfrm rot="0">
            <a:off x="6059138" y="12139841"/>
            <a:ext cx="9358246" cy="1129894"/>
            <a:chOff x="0" y="0"/>
            <a:chExt cx="12477661" cy="1506525"/>
          </a:xfrm>
        </p:grpSpPr>
        <p:sp>
          <p:nvSpPr>
            <p:cNvPr name="Freeform 32" id="32"/>
            <p:cNvSpPr/>
            <p:nvPr/>
          </p:nvSpPr>
          <p:spPr>
            <a:xfrm flipH="false" flipV="false" rot="0">
              <a:off x="0" y="0"/>
              <a:ext cx="12477624" cy="1506601"/>
            </a:xfrm>
            <a:custGeom>
              <a:avLst/>
              <a:gdLst/>
              <a:ahLst/>
              <a:cxnLst/>
              <a:rect r="r" b="b" t="t" l="l"/>
              <a:pathLst>
                <a:path h="1506601" w="12477624">
                  <a:moveTo>
                    <a:pt x="0" y="645668"/>
                  </a:moveTo>
                  <a:cubicBezTo>
                    <a:pt x="0" y="289052"/>
                    <a:pt x="289052" y="0"/>
                    <a:pt x="645668" y="0"/>
                  </a:cubicBezTo>
                  <a:lnTo>
                    <a:pt x="11831955" y="0"/>
                  </a:lnTo>
                  <a:cubicBezTo>
                    <a:pt x="12188572" y="0"/>
                    <a:pt x="12477624" y="289052"/>
                    <a:pt x="12477624" y="645668"/>
                  </a:cubicBezTo>
                  <a:lnTo>
                    <a:pt x="12477624" y="860933"/>
                  </a:lnTo>
                  <a:cubicBezTo>
                    <a:pt x="12477624" y="1217549"/>
                    <a:pt x="12188572" y="1506601"/>
                    <a:pt x="11831955" y="1506601"/>
                  </a:cubicBezTo>
                  <a:lnTo>
                    <a:pt x="645668" y="1506601"/>
                  </a:lnTo>
                  <a:cubicBezTo>
                    <a:pt x="289052" y="1506474"/>
                    <a:pt x="0" y="1217422"/>
                    <a:pt x="0" y="860933"/>
                  </a:cubicBezTo>
                  <a:close/>
                </a:path>
              </a:pathLst>
            </a:custGeom>
            <a:solidFill>
              <a:srgbClr val="55504B"/>
            </a:solidFill>
            <a:ln w="43126" cap="sq">
              <a:solidFill>
                <a:srgbClr val="55504B"/>
              </a:solidFill>
              <a:prstDash val="solid"/>
              <a:miter/>
            </a:ln>
          </p:spPr>
        </p:sp>
      </p:grpSp>
      <p:grpSp>
        <p:nvGrpSpPr>
          <p:cNvPr name="Group 33" id="33"/>
          <p:cNvGrpSpPr/>
          <p:nvPr/>
        </p:nvGrpSpPr>
        <p:grpSpPr>
          <a:xfrm rot="0">
            <a:off x="6210081" y="12290784"/>
            <a:ext cx="9056360" cy="828008"/>
            <a:chOff x="0" y="0"/>
            <a:chExt cx="12075147" cy="1104011"/>
          </a:xfrm>
        </p:grpSpPr>
        <p:sp>
          <p:nvSpPr>
            <p:cNvPr name="Freeform 34" id="34"/>
            <p:cNvSpPr/>
            <p:nvPr/>
          </p:nvSpPr>
          <p:spPr>
            <a:xfrm flipH="false" flipV="false" rot="0">
              <a:off x="0" y="0"/>
              <a:ext cx="12075154" cy="1104014"/>
            </a:xfrm>
            <a:custGeom>
              <a:avLst/>
              <a:gdLst/>
              <a:ahLst/>
              <a:cxnLst/>
              <a:rect r="r" b="b" t="t" l="l"/>
              <a:pathLst>
                <a:path h="1104014" w="12075154">
                  <a:moveTo>
                    <a:pt x="0" y="0"/>
                  </a:moveTo>
                  <a:lnTo>
                    <a:pt x="12075154" y="0"/>
                  </a:lnTo>
                  <a:lnTo>
                    <a:pt x="12075154" y="1104014"/>
                  </a:lnTo>
                  <a:lnTo>
                    <a:pt x="0" y="1104014"/>
                  </a:lnTo>
                  <a:close/>
                </a:path>
              </a:pathLst>
            </a:custGeom>
            <a:blipFill>
              <a:blip r:embed="rId3">
                <a:alphaModFix amt="0"/>
              </a:blip>
              <a:stretch>
                <a:fillRect l="0" t="-163117" r="0" b="-163117"/>
              </a:stretch>
            </a:blipFill>
          </p:spPr>
        </p:sp>
        <p:sp>
          <p:nvSpPr>
            <p:cNvPr name="TextBox 35" id="35"/>
            <p:cNvSpPr txBox="true"/>
            <p:nvPr/>
          </p:nvSpPr>
          <p:spPr>
            <a:xfrm>
              <a:off x="0" y="0"/>
              <a:ext cx="12075147" cy="1104011"/>
            </a:xfrm>
            <a:prstGeom prst="rect">
              <a:avLst/>
            </a:prstGeom>
          </p:spPr>
          <p:txBody>
            <a:bodyPr anchor="ctr" rtlCol="false" tIns="0" lIns="0" bIns="0" rIns="0"/>
            <a:lstStyle/>
            <a:p>
              <a:pPr algn="ctr">
                <a:lnSpc>
                  <a:spcPts val="3905"/>
                </a:lnSpc>
              </a:pPr>
              <a:r>
                <a:rPr lang="en-US" sz="3254" b="true">
                  <a:solidFill>
                    <a:srgbClr val="FFFFFF"/>
                  </a:solidFill>
                  <a:latin typeface="Aptos Bold"/>
                  <a:ea typeface="Aptos Bold"/>
                  <a:cs typeface="Aptos Bold"/>
                  <a:sym typeface="Aptos Bold"/>
                </a:rPr>
                <a:t>IF THINGS CHANGE</a:t>
              </a:r>
            </a:p>
          </p:txBody>
        </p:sp>
      </p:grpSp>
      <p:grpSp>
        <p:nvGrpSpPr>
          <p:cNvPr name="Group 36" id="36"/>
          <p:cNvGrpSpPr/>
          <p:nvPr/>
        </p:nvGrpSpPr>
        <p:grpSpPr>
          <a:xfrm rot="0">
            <a:off x="1582712" y="13821737"/>
            <a:ext cx="8452609" cy="2630662"/>
            <a:chOff x="0" y="0"/>
            <a:chExt cx="11270145" cy="3507550"/>
          </a:xfrm>
        </p:grpSpPr>
        <p:sp>
          <p:nvSpPr>
            <p:cNvPr name="Freeform 37" id="37"/>
            <p:cNvSpPr/>
            <p:nvPr/>
          </p:nvSpPr>
          <p:spPr>
            <a:xfrm flipH="false" flipV="false" rot="0">
              <a:off x="0" y="0"/>
              <a:ext cx="11270107" cy="3507486"/>
            </a:xfrm>
            <a:custGeom>
              <a:avLst/>
              <a:gdLst/>
              <a:ahLst/>
              <a:cxnLst/>
              <a:rect r="r" b="b" t="t" l="l"/>
              <a:pathLst>
                <a:path h="3507486" w="11270107">
                  <a:moveTo>
                    <a:pt x="0" y="0"/>
                  </a:moveTo>
                  <a:lnTo>
                    <a:pt x="11270107" y="0"/>
                  </a:lnTo>
                  <a:lnTo>
                    <a:pt x="11270107" y="3507486"/>
                  </a:lnTo>
                  <a:lnTo>
                    <a:pt x="0" y="3507486"/>
                  </a:lnTo>
                  <a:close/>
                </a:path>
              </a:pathLst>
            </a:custGeom>
            <a:solidFill>
              <a:srgbClr val="FFFDF8"/>
            </a:solidFill>
            <a:ln w="43126" cap="sq">
              <a:solidFill>
                <a:srgbClr val="5B544E"/>
              </a:solidFill>
              <a:prstDash val="solid"/>
              <a:miter/>
            </a:ln>
          </p:spPr>
        </p:sp>
      </p:grpSp>
      <p:sp>
        <p:nvSpPr>
          <p:cNvPr name="TextBox 38" id="38"/>
          <p:cNvSpPr txBox="true"/>
          <p:nvPr/>
        </p:nvSpPr>
        <p:spPr>
          <a:xfrm rot="0">
            <a:off x="1915287" y="14076683"/>
            <a:ext cx="7787459"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Concern / complication</a:t>
            </a:r>
          </a:p>
        </p:txBody>
      </p:sp>
      <p:sp>
        <p:nvSpPr>
          <p:cNvPr name="TextBox 39" id="39"/>
          <p:cNvSpPr txBox="true"/>
          <p:nvPr/>
        </p:nvSpPr>
        <p:spPr>
          <a:xfrm rot="0">
            <a:off x="1915287" y="14775323"/>
            <a:ext cx="7787459" cy="1448000"/>
          </a:xfrm>
          <a:prstGeom prst="rect">
            <a:avLst/>
          </a:prstGeom>
        </p:spPr>
        <p:txBody>
          <a:bodyPr anchor="t" rtlCol="false" tIns="0" lIns="0" bIns="0" rIns="0">
            <a:spAutoFit/>
          </a:bodyPr>
          <a:lstStyle/>
          <a:p>
            <a:pPr algn="l">
              <a:lnSpc>
                <a:spcPts val="2886"/>
              </a:lnSpc>
            </a:pPr>
            <a:r>
              <a:rPr lang="en-US" sz="2405">
                <a:solidFill>
                  <a:srgbClr val="3F3A35"/>
                </a:solidFill>
                <a:latin typeface="Aptos"/>
                <a:ea typeface="Aptos"/>
                <a:cs typeface="Aptos"/>
                <a:sym typeface="Aptos"/>
              </a:rPr>
              <a:t>Explain what changed and why. Ask: “Is this urgent or do we have time to discuss?”</a:t>
            </a:r>
          </a:p>
        </p:txBody>
      </p:sp>
      <p:grpSp>
        <p:nvGrpSpPr>
          <p:cNvPr name="Group 40" id="40"/>
          <p:cNvGrpSpPr/>
          <p:nvPr/>
        </p:nvGrpSpPr>
        <p:grpSpPr>
          <a:xfrm rot="0">
            <a:off x="11363582" y="13821737"/>
            <a:ext cx="8452609" cy="2630662"/>
            <a:chOff x="0" y="0"/>
            <a:chExt cx="11270145" cy="3507550"/>
          </a:xfrm>
        </p:grpSpPr>
        <p:sp>
          <p:nvSpPr>
            <p:cNvPr name="Freeform 41" id="41"/>
            <p:cNvSpPr/>
            <p:nvPr/>
          </p:nvSpPr>
          <p:spPr>
            <a:xfrm flipH="false" flipV="false" rot="0">
              <a:off x="0" y="0"/>
              <a:ext cx="11270107" cy="3507486"/>
            </a:xfrm>
            <a:custGeom>
              <a:avLst/>
              <a:gdLst/>
              <a:ahLst/>
              <a:cxnLst/>
              <a:rect r="r" b="b" t="t" l="l"/>
              <a:pathLst>
                <a:path h="3507486" w="11270107">
                  <a:moveTo>
                    <a:pt x="0" y="0"/>
                  </a:moveTo>
                  <a:lnTo>
                    <a:pt x="11270107" y="0"/>
                  </a:lnTo>
                  <a:lnTo>
                    <a:pt x="11270107" y="3507486"/>
                  </a:lnTo>
                  <a:lnTo>
                    <a:pt x="0" y="3507486"/>
                  </a:lnTo>
                  <a:close/>
                </a:path>
              </a:pathLst>
            </a:custGeom>
            <a:solidFill>
              <a:srgbClr val="FFFDF8"/>
            </a:solidFill>
            <a:ln w="43126" cap="sq">
              <a:solidFill>
                <a:srgbClr val="5B544E"/>
              </a:solidFill>
              <a:prstDash val="solid"/>
              <a:miter/>
            </a:ln>
          </p:spPr>
        </p:sp>
      </p:grpSp>
      <p:sp>
        <p:nvSpPr>
          <p:cNvPr name="TextBox 42" id="42"/>
          <p:cNvSpPr txBox="true"/>
          <p:nvPr/>
        </p:nvSpPr>
        <p:spPr>
          <a:xfrm rot="0">
            <a:off x="11696157" y="14076683"/>
            <a:ext cx="7787459"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More monitoring needed</a:t>
            </a:r>
          </a:p>
        </p:txBody>
      </p:sp>
      <p:sp>
        <p:nvSpPr>
          <p:cNvPr name="TextBox 43" id="43"/>
          <p:cNvSpPr txBox="true"/>
          <p:nvPr/>
        </p:nvSpPr>
        <p:spPr>
          <a:xfrm rot="0">
            <a:off x="11696157" y="14775323"/>
            <a:ext cx="7787459" cy="1448000"/>
          </a:xfrm>
          <a:prstGeom prst="rect">
            <a:avLst/>
          </a:prstGeom>
        </p:spPr>
        <p:txBody>
          <a:bodyPr anchor="t" rtlCol="false" tIns="0" lIns="0" bIns="0" rIns="0">
            <a:spAutoFit/>
          </a:bodyPr>
          <a:lstStyle/>
          <a:p>
            <a:pPr algn="l">
              <a:lnSpc>
                <a:spcPts val="2818"/>
              </a:lnSpc>
            </a:pPr>
            <a:r>
              <a:rPr lang="en-US" sz="2348">
                <a:solidFill>
                  <a:srgbClr val="3F3A35"/>
                </a:solidFill>
                <a:latin typeface="Aptos"/>
                <a:ea typeface="Aptos"/>
                <a:cs typeface="Aptos"/>
                <a:sym typeface="Aptos"/>
              </a:rPr>
              <a:t>Discuss CTG, cannula, bloods, fluids, antibiotics or observations. Clarify what can still stay calm/low-intervention.</a:t>
            </a:r>
          </a:p>
        </p:txBody>
      </p:sp>
      <p:grpSp>
        <p:nvGrpSpPr>
          <p:cNvPr name="Group 44" id="44"/>
          <p:cNvGrpSpPr/>
          <p:nvPr/>
        </p:nvGrpSpPr>
        <p:grpSpPr>
          <a:xfrm rot="0">
            <a:off x="1582712" y="17107910"/>
            <a:ext cx="8452609" cy="2630662"/>
            <a:chOff x="0" y="0"/>
            <a:chExt cx="11270145" cy="3507550"/>
          </a:xfrm>
        </p:grpSpPr>
        <p:sp>
          <p:nvSpPr>
            <p:cNvPr name="Freeform 45" id="45"/>
            <p:cNvSpPr/>
            <p:nvPr/>
          </p:nvSpPr>
          <p:spPr>
            <a:xfrm flipH="false" flipV="false" rot="0">
              <a:off x="0" y="0"/>
              <a:ext cx="11270107" cy="3507486"/>
            </a:xfrm>
            <a:custGeom>
              <a:avLst/>
              <a:gdLst/>
              <a:ahLst/>
              <a:cxnLst/>
              <a:rect r="r" b="b" t="t" l="l"/>
              <a:pathLst>
                <a:path h="3507486" w="11270107">
                  <a:moveTo>
                    <a:pt x="0" y="0"/>
                  </a:moveTo>
                  <a:lnTo>
                    <a:pt x="11270107" y="0"/>
                  </a:lnTo>
                  <a:lnTo>
                    <a:pt x="11270107" y="3507486"/>
                  </a:lnTo>
                  <a:lnTo>
                    <a:pt x="0" y="3507486"/>
                  </a:lnTo>
                  <a:close/>
                </a:path>
              </a:pathLst>
            </a:custGeom>
            <a:solidFill>
              <a:srgbClr val="FFFDF8"/>
            </a:solidFill>
            <a:ln w="43126" cap="sq">
              <a:solidFill>
                <a:srgbClr val="5B544E"/>
              </a:solidFill>
              <a:prstDash val="solid"/>
              <a:miter/>
            </a:ln>
          </p:spPr>
        </p:sp>
      </p:grpSp>
      <p:sp>
        <p:nvSpPr>
          <p:cNvPr name="TextBox 46" id="46"/>
          <p:cNvSpPr txBox="true"/>
          <p:nvPr/>
        </p:nvSpPr>
        <p:spPr>
          <a:xfrm rot="0">
            <a:off x="1915287" y="17362856"/>
            <a:ext cx="7787459"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Pain relief escalation</a:t>
            </a:r>
          </a:p>
        </p:txBody>
      </p:sp>
      <p:sp>
        <p:nvSpPr>
          <p:cNvPr name="TextBox 47" id="47"/>
          <p:cNvSpPr txBox="true"/>
          <p:nvPr/>
        </p:nvSpPr>
        <p:spPr>
          <a:xfrm rot="0">
            <a:off x="1915287" y="18061486"/>
            <a:ext cx="7787459" cy="1448000"/>
          </a:xfrm>
          <a:prstGeom prst="rect">
            <a:avLst/>
          </a:prstGeom>
        </p:spPr>
        <p:txBody>
          <a:bodyPr anchor="t" rtlCol="false" tIns="0" lIns="0" bIns="0" rIns="0">
            <a:spAutoFit/>
          </a:bodyPr>
          <a:lstStyle/>
          <a:p>
            <a:pPr algn="l">
              <a:lnSpc>
                <a:spcPts val="2852"/>
              </a:lnSpc>
            </a:pPr>
            <a:r>
              <a:rPr lang="en-US" sz="2376">
                <a:solidFill>
                  <a:srgbClr val="3F3A35"/>
                </a:solidFill>
                <a:latin typeface="Aptos"/>
                <a:ea typeface="Aptos"/>
                <a:cs typeface="Aptos"/>
                <a:sym typeface="Aptos"/>
              </a:rPr>
              <a:t>If induction drip, back labour, exhaustion or long labour: discuss epidural/opioid/Entonox/water/rest plan early.</a:t>
            </a:r>
          </a:p>
        </p:txBody>
      </p:sp>
      <p:grpSp>
        <p:nvGrpSpPr>
          <p:cNvPr name="Group 48" id="48"/>
          <p:cNvGrpSpPr/>
          <p:nvPr/>
        </p:nvGrpSpPr>
        <p:grpSpPr>
          <a:xfrm rot="0">
            <a:off x="11363582" y="17107910"/>
            <a:ext cx="8452609" cy="2630662"/>
            <a:chOff x="0" y="0"/>
            <a:chExt cx="11270145" cy="3507550"/>
          </a:xfrm>
        </p:grpSpPr>
        <p:sp>
          <p:nvSpPr>
            <p:cNvPr name="Freeform 49" id="49"/>
            <p:cNvSpPr/>
            <p:nvPr/>
          </p:nvSpPr>
          <p:spPr>
            <a:xfrm flipH="false" flipV="false" rot="0">
              <a:off x="0" y="0"/>
              <a:ext cx="11270107" cy="3507486"/>
            </a:xfrm>
            <a:custGeom>
              <a:avLst/>
              <a:gdLst/>
              <a:ahLst/>
              <a:cxnLst/>
              <a:rect r="r" b="b" t="t" l="l"/>
              <a:pathLst>
                <a:path h="3507486" w="11270107">
                  <a:moveTo>
                    <a:pt x="0" y="0"/>
                  </a:moveTo>
                  <a:lnTo>
                    <a:pt x="11270107" y="0"/>
                  </a:lnTo>
                  <a:lnTo>
                    <a:pt x="11270107" y="3507486"/>
                  </a:lnTo>
                  <a:lnTo>
                    <a:pt x="0" y="3507486"/>
                  </a:lnTo>
                  <a:close/>
                </a:path>
              </a:pathLst>
            </a:custGeom>
            <a:solidFill>
              <a:srgbClr val="FFFDF8"/>
            </a:solidFill>
            <a:ln w="43126" cap="sq">
              <a:solidFill>
                <a:srgbClr val="5B544E"/>
              </a:solidFill>
              <a:prstDash val="solid"/>
              <a:miter/>
            </a:ln>
          </p:spPr>
        </p:sp>
      </p:grpSp>
      <p:sp>
        <p:nvSpPr>
          <p:cNvPr name="TextBox 50" id="50"/>
          <p:cNvSpPr txBox="true"/>
          <p:nvPr/>
        </p:nvSpPr>
        <p:spPr>
          <a:xfrm rot="0">
            <a:off x="11696157" y="17362856"/>
            <a:ext cx="7787459"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Assisted birth or caesarean</a:t>
            </a:r>
          </a:p>
        </p:txBody>
      </p:sp>
      <p:sp>
        <p:nvSpPr>
          <p:cNvPr name="TextBox 51" id="51"/>
          <p:cNvSpPr txBox="true"/>
          <p:nvPr/>
        </p:nvSpPr>
        <p:spPr>
          <a:xfrm rot="0">
            <a:off x="11696157" y="18061486"/>
            <a:ext cx="7787459" cy="1448000"/>
          </a:xfrm>
          <a:prstGeom prst="rect">
            <a:avLst/>
          </a:prstGeom>
        </p:spPr>
        <p:txBody>
          <a:bodyPr anchor="t" rtlCol="false" tIns="0" lIns="0" bIns="0" rIns="0">
            <a:spAutoFit/>
          </a:bodyPr>
          <a:lstStyle/>
          <a:p>
            <a:pPr algn="l">
              <a:lnSpc>
                <a:spcPts val="2852"/>
              </a:lnSpc>
            </a:pPr>
            <a:r>
              <a:rPr lang="en-US" sz="2376">
                <a:solidFill>
                  <a:srgbClr val="3F3A35"/>
                </a:solidFill>
                <a:latin typeface="Aptos"/>
                <a:ea typeface="Aptos"/>
                <a:cs typeface="Aptos"/>
                <a:sym typeface="Aptos"/>
              </a:rPr>
              <a:t>Ask for assisted birth vs caesarean discussion when safe. Choose safest, least traumatic option for parent and baby.</a:t>
            </a:r>
          </a:p>
        </p:txBody>
      </p:sp>
      <p:grpSp>
        <p:nvGrpSpPr>
          <p:cNvPr name="Group 52" id="52"/>
          <p:cNvGrpSpPr/>
          <p:nvPr/>
        </p:nvGrpSpPr>
        <p:grpSpPr>
          <a:xfrm rot="0">
            <a:off x="1582712" y="20808077"/>
            <a:ext cx="18233479" cy="2760031"/>
            <a:chOff x="0" y="0"/>
            <a:chExt cx="24311305" cy="3680041"/>
          </a:xfrm>
        </p:grpSpPr>
        <p:sp>
          <p:nvSpPr>
            <p:cNvPr name="Freeform 53" id="53"/>
            <p:cNvSpPr/>
            <p:nvPr/>
          </p:nvSpPr>
          <p:spPr>
            <a:xfrm flipH="false" flipV="false" rot="0">
              <a:off x="0" y="0"/>
              <a:ext cx="24311356" cy="3680079"/>
            </a:xfrm>
            <a:custGeom>
              <a:avLst/>
              <a:gdLst/>
              <a:ahLst/>
              <a:cxnLst/>
              <a:rect r="r" b="b" t="t" l="l"/>
              <a:pathLst>
                <a:path h="3680079" w="24311356">
                  <a:moveTo>
                    <a:pt x="0" y="0"/>
                  </a:moveTo>
                  <a:lnTo>
                    <a:pt x="24311356" y="0"/>
                  </a:lnTo>
                  <a:lnTo>
                    <a:pt x="24311356" y="3680079"/>
                  </a:lnTo>
                  <a:lnTo>
                    <a:pt x="0" y="3680079"/>
                  </a:lnTo>
                  <a:close/>
                </a:path>
              </a:pathLst>
            </a:custGeom>
            <a:solidFill>
              <a:srgbClr val="FFFDF8"/>
            </a:solidFill>
            <a:ln w="43126" cap="sq">
              <a:solidFill>
                <a:srgbClr val="5B544E"/>
              </a:solidFill>
              <a:prstDash val="solid"/>
              <a:miter/>
            </a:ln>
          </p:spPr>
        </p:sp>
      </p:grpSp>
      <p:grpSp>
        <p:nvGrpSpPr>
          <p:cNvPr name="Group 54" id="54"/>
          <p:cNvGrpSpPr/>
          <p:nvPr/>
        </p:nvGrpSpPr>
        <p:grpSpPr>
          <a:xfrm rot="0">
            <a:off x="1586303" y="20811668"/>
            <a:ext cx="18226297" cy="915695"/>
            <a:chOff x="0" y="0"/>
            <a:chExt cx="24301729" cy="1220927"/>
          </a:xfrm>
        </p:grpSpPr>
        <p:sp>
          <p:nvSpPr>
            <p:cNvPr name="Freeform 55" id="55"/>
            <p:cNvSpPr/>
            <p:nvPr/>
          </p:nvSpPr>
          <p:spPr>
            <a:xfrm flipH="false" flipV="false" rot="0">
              <a:off x="0" y="0"/>
              <a:ext cx="24301704" cy="1220978"/>
            </a:xfrm>
            <a:custGeom>
              <a:avLst/>
              <a:gdLst/>
              <a:ahLst/>
              <a:cxnLst/>
              <a:rect r="r" b="b" t="t" l="l"/>
              <a:pathLst>
                <a:path h="1220978" w="24301704">
                  <a:moveTo>
                    <a:pt x="0" y="0"/>
                  </a:moveTo>
                  <a:lnTo>
                    <a:pt x="24301704" y="0"/>
                  </a:lnTo>
                  <a:lnTo>
                    <a:pt x="24301704" y="1220978"/>
                  </a:lnTo>
                  <a:lnTo>
                    <a:pt x="0" y="1220978"/>
                  </a:lnTo>
                  <a:close/>
                </a:path>
              </a:pathLst>
            </a:custGeom>
            <a:solidFill>
              <a:srgbClr val="55504B"/>
            </a:solidFill>
            <a:ln w="35938" cap="sq">
              <a:solidFill>
                <a:srgbClr val="55504B"/>
              </a:solidFill>
              <a:prstDash val="solid"/>
              <a:miter/>
            </a:ln>
          </p:spPr>
        </p:sp>
      </p:grpSp>
      <p:sp>
        <p:nvSpPr>
          <p:cNvPr name="TextBox 56" id="56"/>
          <p:cNvSpPr txBox="true"/>
          <p:nvPr/>
        </p:nvSpPr>
        <p:spPr>
          <a:xfrm rot="0">
            <a:off x="1915287" y="20985404"/>
            <a:ext cx="17568329"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Immediate emergency</a:t>
            </a:r>
          </a:p>
        </p:txBody>
      </p:sp>
      <p:sp>
        <p:nvSpPr>
          <p:cNvPr name="TextBox 57" id="57"/>
          <p:cNvSpPr txBox="true"/>
          <p:nvPr/>
        </p:nvSpPr>
        <p:spPr>
          <a:xfrm rot="0">
            <a:off x="1915287" y="21926436"/>
            <a:ext cx="17568329" cy="1464354"/>
          </a:xfrm>
          <a:prstGeom prst="rect">
            <a:avLst/>
          </a:prstGeom>
        </p:spPr>
        <p:txBody>
          <a:bodyPr anchor="t" rtlCol="false" tIns="0" lIns="0" bIns="0" rIns="0">
            <a:spAutoFit/>
          </a:bodyPr>
          <a:lstStyle/>
          <a:p>
            <a:pPr algn="l">
              <a:lnSpc>
                <a:spcPts val="2988"/>
              </a:lnSpc>
            </a:pPr>
            <a:r>
              <a:rPr lang="en-US" sz="2490">
                <a:solidFill>
                  <a:srgbClr val="3F3A35"/>
                </a:solidFill>
                <a:latin typeface="Aptos"/>
                <a:ea typeface="Aptos"/>
                <a:cs typeface="Aptos"/>
                <a:sym typeface="Aptos"/>
              </a:rPr>
              <a:t>Urgent action accepted for serious risk. If possible: inform partner, protect body, minimise allergens/products, and keep baby with parent/partner if baby is well.</a:t>
            </a:r>
          </a:p>
        </p:txBody>
      </p:sp>
      <p:grpSp>
        <p:nvGrpSpPr>
          <p:cNvPr name="Group 58" id="58"/>
          <p:cNvGrpSpPr/>
          <p:nvPr/>
        </p:nvGrpSpPr>
        <p:grpSpPr>
          <a:xfrm rot="0">
            <a:off x="1582712" y="24378876"/>
            <a:ext cx="18233479" cy="2061400"/>
            <a:chOff x="0" y="0"/>
            <a:chExt cx="24311305" cy="2748534"/>
          </a:xfrm>
        </p:grpSpPr>
        <p:sp>
          <p:nvSpPr>
            <p:cNvPr name="Freeform 59" id="59"/>
            <p:cNvSpPr/>
            <p:nvPr/>
          </p:nvSpPr>
          <p:spPr>
            <a:xfrm flipH="false" flipV="false" rot="0">
              <a:off x="0" y="0"/>
              <a:ext cx="24311356" cy="2748534"/>
            </a:xfrm>
            <a:custGeom>
              <a:avLst/>
              <a:gdLst/>
              <a:ahLst/>
              <a:cxnLst/>
              <a:rect r="r" b="b" t="t" l="l"/>
              <a:pathLst>
                <a:path h="2748534" w="24311356">
                  <a:moveTo>
                    <a:pt x="0" y="0"/>
                  </a:moveTo>
                  <a:lnTo>
                    <a:pt x="24311356" y="0"/>
                  </a:lnTo>
                  <a:lnTo>
                    <a:pt x="24311356" y="2748534"/>
                  </a:lnTo>
                  <a:lnTo>
                    <a:pt x="0" y="2748534"/>
                  </a:lnTo>
                  <a:close/>
                </a:path>
              </a:pathLst>
            </a:custGeom>
            <a:solidFill>
              <a:srgbClr val="E8DDD5"/>
            </a:solidFill>
            <a:ln w="43126" cap="sq">
              <a:solidFill>
                <a:srgbClr val="D8CBBB"/>
              </a:solidFill>
              <a:prstDash val="solid"/>
              <a:miter/>
            </a:ln>
          </p:spPr>
        </p:sp>
      </p:grpSp>
      <p:sp>
        <p:nvSpPr>
          <p:cNvPr name="TextBox 60" id="60"/>
          <p:cNvSpPr txBox="true"/>
          <p:nvPr/>
        </p:nvSpPr>
        <p:spPr>
          <a:xfrm rot="0">
            <a:off x="1915287" y="24633822"/>
            <a:ext cx="17568329"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Your personal “pause phrase”</a:t>
            </a:r>
          </a:p>
        </p:txBody>
      </p:sp>
      <p:sp>
        <p:nvSpPr>
          <p:cNvPr name="TextBox 61" id="61"/>
          <p:cNvSpPr txBox="true"/>
          <p:nvPr/>
        </p:nvSpPr>
        <p:spPr>
          <a:xfrm rot="0">
            <a:off x="1915287" y="25332452"/>
            <a:ext cx="17568329" cy="878748"/>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When there is time: “Please pause and tell me: what are my options, what are the risks, and what happens if we wait?”</a:t>
            </a:r>
          </a:p>
        </p:txBody>
      </p:sp>
      <p:sp>
        <p:nvSpPr>
          <p:cNvPr name="AutoShape 62" id="62"/>
          <p:cNvSpPr/>
          <p:nvPr/>
        </p:nvSpPr>
        <p:spPr>
          <a:xfrm rot="3180">
            <a:off x="922525" y="28846234"/>
            <a:ext cx="19553853" cy="0"/>
          </a:xfrm>
          <a:prstGeom prst="line">
            <a:avLst/>
          </a:prstGeom>
          <a:ln cap="rnd" w="9525">
            <a:solidFill>
              <a:srgbClr val="C8BFB6"/>
            </a:solidFill>
            <a:prstDash val="solid"/>
            <a:headEnd type="none" len="sm" w="sm"/>
            <a:tailEnd type="none" len="sm" w="sm"/>
          </a:ln>
        </p:spPr>
      </p:sp>
      <p:sp>
        <p:nvSpPr>
          <p:cNvPr name="TextBox 63" id="63"/>
          <p:cNvSpPr txBox="true"/>
          <p:nvPr/>
        </p:nvSpPr>
        <p:spPr>
          <a:xfrm rot="0">
            <a:off x="932021" y="29032629"/>
            <a:ext cx="19534861" cy="645871"/>
          </a:xfrm>
          <a:prstGeom prst="rect">
            <a:avLst/>
          </a:prstGeom>
        </p:spPr>
        <p:txBody>
          <a:bodyPr anchor="t" rtlCol="false" tIns="0" lIns="0" bIns="0" rIns="0">
            <a:spAutoFit/>
          </a:bodyPr>
          <a:lstStyle/>
          <a:p>
            <a:pPr algn="ctr">
              <a:lnSpc>
                <a:spcPts val="2614"/>
              </a:lnSpc>
            </a:pPr>
            <a:r>
              <a:rPr lang="en-US" sz="2178">
                <a:solidFill>
                  <a:srgbClr val="726A62"/>
                </a:solidFill>
                <a:latin typeface="Aptos"/>
                <a:ea typeface="Aptos"/>
                <a:cs typeface="Aptos"/>
                <a:sym typeface="Aptos"/>
              </a:rPr>
              <a:t>Editable template - discuss with your maternity team</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7F4EE"/>
        </a:solidFill>
      </p:bgPr>
    </p:bg>
    <p:spTree>
      <p:nvGrpSpPr>
        <p:cNvPr id="1" name=""/>
        <p:cNvGrpSpPr/>
        <p:nvPr/>
      </p:nvGrpSpPr>
      <p:grpSpPr>
        <a:xfrm>
          <a:off x="0" y="0"/>
          <a:ext cx="0" cy="0"/>
          <a:chOff x="0" y="0"/>
          <a:chExt cx="0" cy="0"/>
        </a:xfrm>
      </p:grpSpPr>
      <p:sp>
        <p:nvSpPr>
          <p:cNvPr name="TextBox 2" id="2"/>
          <p:cNvSpPr txBox="true"/>
          <p:nvPr/>
        </p:nvSpPr>
        <p:spPr>
          <a:xfrm rot="0">
            <a:off x="932021" y="637870"/>
            <a:ext cx="18758602" cy="1198778"/>
          </a:xfrm>
          <a:prstGeom prst="rect">
            <a:avLst/>
          </a:prstGeom>
        </p:spPr>
        <p:txBody>
          <a:bodyPr anchor="t" rtlCol="false" tIns="0" lIns="0" bIns="0" rIns="0">
            <a:spAutoFit/>
          </a:bodyPr>
          <a:lstStyle/>
          <a:p>
            <a:pPr algn="l">
              <a:lnSpc>
                <a:spcPts val="8149"/>
              </a:lnSpc>
            </a:pPr>
            <a:r>
              <a:rPr lang="en-US" sz="6791">
                <a:solidFill>
                  <a:srgbClr val="3F3A35"/>
                </a:solidFill>
                <a:latin typeface="Georgia"/>
                <a:ea typeface="Georgia"/>
                <a:cs typeface="Georgia"/>
                <a:sym typeface="Georgia"/>
              </a:rPr>
              <a:t>INDUCTION &amp; INTERVENTION PREP</a:t>
            </a:r>
          </a:p>
        </p:txBody>
      </p:sp>
      <p:sp>
        <p:nvSpPr>
          <p:cNvPr name="TextBox 3" id="3"/>
          <p:cNvSpPr txBox="true"/>
          <p:nvPr/>
        </p:nvSpPr>
        <p:spPr>
          <a:xfrm rot="0">
            <a:off x="983771" y="1967036"/>
            <a:ext cx="18887970" cy="723490"/>
          </a:xfrm>
          <a:prstGeom prst="rect">
            <a:avLst/>
          </a:prstGeom>
        </p:spPr>
        <p:txBody>
          <a:bodyPr anchor="t" rtlCol="false" tIns="0" lIns="0" bIns="0" rIns="0">
            <a:spAutoFit/>
          </a:bodyPr>
          <a:lstStyle/>
          <a:p>
            <a:pPr algn="l">
              <a:lnSpc>
                <a:spcPts val="3225"/>
              </a:lnSpc>
            </a:pPr>
            <a:r>
              <a:rPr lang="en-US" sz="2688">
                <a:solidFill>
                  <a:srgbClr val="726A62"/>
                </a:solidFill>
                <a:latin typeface="Aptos"/>
                <a:ea typeface="Aptos"/>
                <a:cs typeface="Aptos"/>
                <a:sym typeface="Aptos"/>
              </a:rPr>
              <a:t>Questions to ask before you start, because induction can be longer and more medical than expected</a:t>
            </a:r>
          </a:p>
        </p:txBody>
      </p:sp>
      <p:sp>
        <p:nvSpPr>
          <p:cNvPr name="AutoShape 4" id="4"/>
          <p:cNvSpPr/>
          <p:nvPr/>
        </p:nvSpPr>
        <p:spPr>
          <a:xfrm rot="5040">
            <a:off x="917124" y="2789777"/>
            <a:ext cx="19564645" cy="0"/>
          </a:xfrm>
          <a:prstGeom prst="line">
            <a:avLst/>
          </a:prstGeom>
          <a:ln cap="rnd" w="9525">
            <a:solidFill>
              <a:srgbClr val="5B544E"/>
            </a:solidFill>
            <a:prstDash val="solid"/>
            <a:headEnd type="none" len="sm" w="sm"/>
            <a:tailEnd type="none" len="sm" w="sm"/>
          </a:ln>
        </p:spPr>
      </p:sp>
      <p:grpSp>
        <p:nvGrpSpPr>
          <p:cNvPr name="Group 5" id="5"/>
          <p:cNvGrpSpPr/>
          <p:nvPr/>
        </p:nvGrpSpPr>
        <p:grpSpPr>
          <a:xfrm rot="0">
            <a:off x="909952" y="3393977"/>
            <a:ext cx="9487624" cy="5476942"/>
            <a:chOff x="0" y="0"/>
            <a:chExt cx="12650165" cy="7302589"/>
          </a:xfrm>
        </p:grpSpPr>
        <p:sp>
          <p:nvSpPr>
            <p:cNvPr name="Freeform 6" id="6"/>
            <p:cNvSpPr/>
            <p:nvPr/>
          </p:nvSpPr>
          <p:spPr>
            <a:xfrm flipH="false" flipV="false" rot="0">
              <a:off x="0" y="0"/>
              <a:ext cx="12650216" cy="7302627"/>
            </a:xfrm>
            <a:custGeom>
              <a:avLst/>
              <a:gdLst/>
              <a:ahLst/>
              <a:cxnLst/>
              <a:rect r="r" b="b" t="t" l="l"/>
              <a:pathLst>
                <a:path h="7302627" w="12650216">
                  <a:moveTo>
                    <a:pt x="0" y="0"/>
                  </a:moveTo>
                  <a:lnTo>
                    <a:pt x="12650216" y="0"/>
                  </a:lnTo>
                  <a:lnTo>
                    <a:pt x="12650216" y="7302627"/>
                  </a:lnTo>
                  <a:lnTo>
                    <a:pt x="0" y="7302627"/>
                  </a:lnTo>
                  <a:close/>
                </a:path>
              </a:pathLst>
            </a:custGeom>
            <a:solidFill>
              <a:srgbClr val="FFFDF8"/>
            </a:solidFill>
            <a:ln w="43126" cap="sq">
              <a:solidFill>
                <a:srgbClr val="5B544E"/>
              </a:solidFill>
              <a:prstDash val="solid"/>
              <a:miter/>
            </a:ln>
          </p:spPr>
        </p:sp>
      </p:grpSp>
      <p:sp>
        <p:nvSpPr>
          <p:cNvPr name="TextBox 7" id="7"/>
          <p:cNvSpPr txBox="true"/>
          <p:nvPr/>
        </p:nvSpPr>
        <p:spPr>
          <a:xfrm rot="0">
            <a:off x="1242527" y="3648932"/>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Before agreeing to induction</a:t>
            </a:r>
          </a:p>
        </p:txBody>
      </p:sp>
      <p:sp>
        <p:nvSpPr>
          <p:cNvPr name="TextBox 8" id="8"/>
          <p:cNvSpPr txBox="true"/>
          <p:nvPr/>
        </p:nvSpPr>
        <p:spPr>
          <a:xfrm rot="0">
            <a:off x="1242527" y="4347562"/>
            <a:ext cx="8822474" cy="4294289"/>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Ask:</a:t>
            </a:r>
          </a:p>
          <a:p>
            <a:pPr algn="l">
              <a:lnSpc>
                <a:spcPts val="2954"/>
              </a:lnSpc>
            </a:pPr>
            <a:r>
              <a:rPr lang="en-US" sz="2461">
                <a:solidFill>
                  <a:srgbClr val="3F3A35"/>
                </a:solidFill>
                <a:latin typeface="Aptos"/>
                <a:ea typeface="Aptos"/>
                <a:cs typeface="Aptos"/>
                <a:sym typeface="Aptos"/>
              </a:rPr>
              <a:t>• Why is induction recommended for me/baby?</a:t>
            </a:r>
          </a:p>
          <a:p>
            <a:pPr algn="l">
              <a:lnSpc>
                <a:spcPts val="2954"/>
              </a:lnSpc>
            </a:pPr>
            <a:r>
              <a:rPr lang="en-US" sz="2461">
                <a:solidFill>
                  <a:srgbClr val="3F3A35"/>
                </a:solidFill>
                <a:latin typeface="Aptos"/>
                <a:ea typeface="Aptos"/>
                <a:cs typeface="Aptos"/>
                <a:sym typeface="Aptos"/>
              </a:rPr>
              <a:t>• What are the benefits and risks of waiting?</a:t>
            </a:r>
          </a:p>
          <a:p>
            <a:pPr algn="l">
              <a:lnSpc>
                <a:spcPts val="2954"/>
              </a:lnSpc>
            </a:pPr>
            <a:r>
              <a:rPr lang="en-US" sz="2461">
                <a:solidFill>
                  <a:srgbClr val="3F3A35"/>
                </a:solidFill>
                <a:latin typeface="Aptos"/>
                <a:ea typeface="Aptos"/>
                <a:cs typeface="Aptos"/>
                <a:sym typeface="Aptos"/>
              </a:rPr>
              <a:t>• What monitoring would happen if I wait?</a:t>
            </a:r>
          </a:p>
          <a:p>
            <a:pPr algn="l">
              <a:lnSpc>
                <a:spcPts val="2954"/>
              </a:lnSpc>
            </a:pPr>
            <a:r>
              <a:rPr lang="en-US" sz="2461">
                <a:solidFill>
                  <a:srgbClr val="3F3A35"/>
                </a:solidFill>
                <a:latin typeface="Aptos"/>
                <a:ea typeface="Aptos"/>
                <a:cs typeface="Aptos"/>
                <a:sym typeface="Aptos"/>
              </a:rPr>
              <a:t>• What is my Bishop score / cervical favourability?</a:t>
            </a:r>
          </a:p>
          <a:p>
            <a:pPr algn="l">
              <a:lnSpc>
                <a:spcPts val="2954"/>
              </a:lnSpc>
            </a:pPr>
            <a:r>
              <a:rPr lang="en-US" sz="2461">
                <a:solidFill>
                  <a:srgbClr val="3F3A35"/>
                </a:solidFill>
                <a:latin typeface="Aptos"/>
                <a:ea typeface="Aptos"/>
                <a:cs typeface="Aptos"/>
                <a:sym typeface="Aptos"/>
              </a:rPr>
              <a:t>• What is the likely timeline here?</a:t>
            </a:r>
          </a:p>
          <a:p>
            <a:pPr algn="l">
              <a:lnSpc>
                <a:spcPts val="2954"/>
              </a:lnSpc>
            </a:pPr>
            <a:r>
              <a:rPr lang="en-US" sz="2461">
                <a:solidFill>
                  <a:srgbClr val="3F3A35"/>
                </a:solidFill>
                <a:latin typeface="Aptos"/>
                <a:ea typeface="Aptos"/>
                <a:cs typeface="Aptos"/>
                <a:sym typeface="Aptos"/>
              </a:rPr>
              <a:t>• Can any steps be outpatient?</a:t>
            </a:r>
          </a:p>
          <a:p>
            <a:pPr algn="l">
              <a:lnSpc>
                <a:spcPts val="2954"/>
              </a:lnSpc>
            </a:pPr>
            <a:r>
              <a:rPr lang="en-US" sz="2461">
                <a:solidFill>
                  <a:srgbClr val="3F3A35"/>
                </a:solidFill>
                <a:latin typeface="Aptos"/>
                <a:ea typeface="Aptos"/>
                <a:cs typeface="Aptos"/>
                <a:sym typeface="Aptos"/>
              </a:rPr>
              <a:t>• Once we start, when can we pause or stop?</a:t>
            </a:r>
          </a:p>
        </p:txBody>
      </p:sp>
      <p:grpSp>
        <p:nvGrpSpPr>
          <p:cNvPr name="Group 9" id="9"/>
          <p:cNvGrpSpPr/>
          <p:nvPr/>
        </p:nvGrpSpPr>
        <p:grpSpPr>
          <a:xfrm rot="0">
            <a:off x="11001327" y="3393977"/>
            <a:ext cx="9487624" cy="5476942"/>
            <a:chOff x="0" y="0"/>
            <a:chExt cx="12650165" cy="7302589"/>
          </a:xfrm>
        </p:grpSpPr>
        <p:sp>
          <p:nvSpPr>
            <p:cNvPr name="Freeform 10" id="10"/>
            <p:cNvSpPr/>
            <p:nvPr/>
          </p:nvSpPr>
          <p:spPr>
            <a:xfrm flipH="false" flipV="false" rot="0">
              <a:off x="0" y="0"/>
              <a:ext cx="12650216" cy="7302627"/>
            </a:xfrm>
            <a:custGeom>
              <a:avLst/>
              <a:gdLst/>
              <a:ahLst/>
              <a:cxnLst/>
              <a:rect r="r" b="b" t="t" l="l"/>
              <a:pathLst>
                <a:path h="7302627" w="12650216">
                  <a:moveTo>
                    <a:pt x="0" y="0"/>
                  </a:moveTo>
                  <a:lnTo>
                    <a:pt x="12650216" y="0"/>
                  </a:lnTo>
                  <a:lnTo>
                    <a:pt x="12650216" y="7302627"/>
                  </a:lnTo>
                  <a:lnTo>
                    <a:pt x="0" y="7302627"/>
                  </a:lnTo>
                  <a:close/>
                </a:path>
              </a:pathLst>
            </a:custGeom>
            <a:solidFill>
              <a:srgbClr val="FFFDF8"/>
            </a:solidFill>
            <a:ln w="43126" cap="sq">
              <a:solidFill>
                <a:srgbClr val="5B544E"/>
              </a:solidFill>
              <a:prstDash val="solid"/>
              <a:miter/>
            </a:ln>
          </p:spPr>
        </p:sp>
      </p:grpSp>
      <p:sp>
        <p:nvSpPr>
          <p:cNvPr name="TextBox 11" id="11"/>
          <p:cNvSpPr txBox="true"/>
          <p:nvPr/>
        </p:nvSpPr>
        <p:spPr>
          <a:xfrm rot="0">
            <a:off x="11333902" y="3648932"/>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Pack as though it could be long</a:t>
            </a:r>
          </a:p>
        </p:txBody>
      </p:sp>
      <p:sp>
        <p:nvSpPr>
          <p:cNvPr name="TextBox 12" id="12"/>
          <p:cNvSpPr txBox="true"/>
          <p:nvPr/>
        </p:nvSpPr>
        <p:spPr>
          <a:xfrm rot="0">
            <a:off x="11333902" y="4347562"/>
            <a:ext cx="8822474" cy="4294289"/>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Induction can mean many hours or days of hospital time before active labour. Prepare for:</a:t>
            </a:r>
          </a:p>
          <a:p>
            <a:pPr algn="l">
              <a:lnSpc>
                <a:spcPts val="2954"/>
              </a:lnSpc>
            </a:pPr>
            <a:r>
              <a:rPr lang="en-US" sz="2461">
                <a:solidFill>
                  <a:srgbClr val="3F3A35"/>
                </a:solidFill>
                <a:latin typeface="Aptos"/>
                <a:ea typeface="Aptos"/>
                <a:cs typeface="Aptos"/>
                <a:sym typeface="Aptos"/>
              </a:rPr>
              <a:t>• little sleep</a:t>
            </a:r>
          </a:p>
          <a:p>
            <a:pPr algn="l">
              <a:lnSpc>
                <a:spcPts val="2954"/>
              </a:lnSpc>
            </a:pPr>
            <a:r>
              <a:rPr lang="en-US" sz="2461">
                <a:solidFill>
                  <a:srgbClr val="3F3A35"/>
                </a:solidFill>
                <a:latin typeface="Aptos"/>
                <a:ea typeface="Aptos"/>
                <a:cs typeface="Aptos"/>
                <a:sym typeface="Aptos"/>
              </a:rPr>
              <a:t>• repeated observations and examinations</a:t>
            </a:r>
          </a:p>
          <a:p>
            <a:pPr algn="l">
              <a:lnSpc>
                <a:spcPts val="2954"/>
              </a:lnSpc>
            </a:pPr>
            <a:r>
              <a:rPr lang="en-US" sz="2461">
                <a:solidFill>
                  <a:srgbClr val="3F3A35"/>
                </a:solidFill>
                <a:latin typeface="Aptos"/>
                <a:ea typeface="Aptos"/>
                <a:cs typeface="Aptos"/>
                <a:sym typeface="Aptos"/>
              </a:rPr>
              <a:t>• ward/bay noise</a:t>
            </a:r>
          </a:p>
          <a:p>
            <a:pPr algn="l">
              <a:lnSpc>
                <a:spcPts val="2954"/>
              </a:lnSpc>
            </a:pPr>
            <a:r>
              <a:rPr lang="en-US" sz="2461">
                <a:solidFill>
                  <a:srgbClr val="3F3A35"/>
                </a:solidFill>
                <a:latin typeface="Aptos"/>
                <a:ea typeface="Aptos"/>
                <a:cs typeface="Aptos"/>
                <a:sym typeface="Aptos"/>
              </a:rPr>
              <a:t>• heat or lack of airflow</a:t>
            </a:r>
          </a:p>
          <a:p>
            <a:pPr algn="l">
              <a:lnSpc>
                <a:spcPts val="2954"/>
              </a:lnSpc>
            </a:pPr>
            <a:r>
              <a:rPr lang="en-US" sz="2461">
                <a:solidFill>
                  <a:srgbClr val="3F3A35"/>
                </a:solidFill>
                <a:latin typeface="Aptos"/>
                <a:ea typeface="Aptos"/>
                <a:cs typeface="Aptos"/>
                <a:sym typeface="Aptos"/>
              </a:rPr>
              <a:t>• partner food/charging/sleep needs</a:t>
            </a:r>
          </a:p>
          <a:p>
            <a:pPr algn="l">
              <a:lnSpc>
                <a:spcPts val="2954"/>
              </a:lnSpc>
            </a:pPr>
            <a:r>
              <a:rPr lang="en-US" sz="2461">
                <a:solidFill>
                  <a:srgbClr val="3F3A35"/>
                </a:solidFill>
                <a:latin typeface="Aptos"/>
                <a:ea typeface="Aptos"/>
                <a:cs typeface="Aptos"/>
                <a:sym typeface="Aptos"/>
              </a:rPr>
              <a:t>• comfort items that actually work for your body</a:t>
            </a:r>
          </a:p>
        </p:txBody>
      </p:sp>
      <p:grpSp>
        <p:nvGrpSpPr>
          <p:cNvPr name="Group 13" id="13"/>
          <p:cNvGrpSpPr/>
          <p:nvPr/>
        </p:nvGrpSpPr>
        <p:grpSpPr>
          <a:xfrm rot="0">
            <a:off x="909952" y="9604057"/>
            <a:ext cx="19578999" cy="3536299"/>
            <a:chOff x="0" y="0"/>
            <a:chExt cx="26105333" cy="4715066"/>
          </a:xfrm>
        </p:grpSpPr>
        <p:sp>
          <p:nvSpPr>
            <p:cNvPr name="Freeform 14" id="14"/>
            <p:cNvSpPr/>
            <p:nvPr/>
          </p:nvSpPr>
          <p:spPr>
            <a:xfrm flipH="false" flipV="false" rot="0">
              <a:off x="0" y="0"/>
              <a:ext cx="26105358" cy="4715002"/>
            </a:xfrm>
            <a:custGeom>
              <a:avLst/>
              <a:gdLst/>
              <a:ahLst/>
              <a:cxnLst/>
              <a:rect r="r" b="b" t="t" l="l"/>
              <a:pathLst>
                <a:path h="4715002" w="26105358">
                  <a:moveTo>
                    <a:pt x="0" y="0"/>
                  </a:moveTo>
                  <a:lnTo>
                    <a:pt x="26105358" y="0"/>
                  </a:lnTo>
                  <a:lnTo>
                    <a:pt x="26105358" y="4715002"/>
                  </a:lnTo>
                  <a:lnTo>
                    <a:pt x="0" y="4715002"/>
                  </a:lnTo>
                  <a:close/>
                </a:path>
              </a:pathLst>
            </a:custGeom>
            <a:solidFill>
              <a:srgbClr val="FFFDF8"/>
            </a:solidFill>
            <a:ln w="43126" cap="sq">
              <a:solidFill>
                <a:srgbClr val="5B544E"/>
              </a:solidFill>
              <a:prstDash val="solid"/>
              <a:miter/>
            </a:ln>
          </p:spPr>
        </p:sp>
      </p:grpSp>
      <p:grpSp>
        <p:nvGrpSpPr>
          <p:cNvPr name="Group 15" id="15"/>
          <p:cNvGrpSpPr/>
          <p:nvPr/>
        </p:nvGrpSpPr>
        <p:grpSpPr>
          <a:xfrm rot="0">
            <a:off x="913543" y="9607658"/>
            <a:ext cx="19571808" cy="915695"/>
            <a:chOff x="0" y="0"/>
            <a:chExt cx="26095744" cy="1220927"/>
          </a:xfrm>
        </p:grpSpPr>
        <p:sp>
          <p:nvSpPr>
            <p:cNvPr name="Freeform 16" id="16"/>
            <p:cNvSpPr/>
            <p:nvPr/>
          </p:nvSpPr>
          <p:spPr>
            <a:xfrm flipH="false" flipV="false" rot="0">
              <a:off x="0" y="0"/>
              <a:ext cx="26095706" cy="1220978"/>
            </a:xfrm>
            <a:custGeom>
              <a:avLst/>
              <a:gdLst/>
              <a:ahLst/>
              <a:cxnLst/>
              <a:rect r="r" b="b" t="t" l="l"/>
              <a:pathLst>
                <a:path h="1220978" w="26095706">
                  <a:moveTo>
                    <a:pt x="0" y="0"/>
                  </a:moveTo>
                  <a:lnTo>
                    <a:pt x="26095706" y="0"/>
                  </a:lnTo>
                  <a:lnTo>
                    <a:pt x="26095706" y="1220978"/>
                  </a:lnTo>
                  <a:lnTo>
                    <a:pt x="0" y="1220978"/>
                  </a:lnTo>
                  <a:close/>
                </a:path>
              </a:pathLst>
            </a:custGeom>
            <a:solidFill>
              <a:srgbClr val="55504B"/>
            </a:solidFill>
            <a:ln w="35938" cap="sq">
              <a:solidFill>
                <a:srgbClr val="55504B"/>
              </a:solidFill>
              <a:prstDash val="solid"/>
              <a:miter/>
            </a:ln>
          </p:spPr>
        </p:sp>
      </p:grpSp>
      <p:sp>
        <p:nvSpPr>
          <p:cNvPr name="TextBox 17" id="17"/>
          <p:cNvSpPr txBox="true"/>
          <p:nvPr/>
        </p:nvSpPr>
        <p:spPr>
          <a:xfrm rot="0">
            <a:off x="1242527" y="9781384"/>
            <a:ext cx="18913850"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Pain relief plan for the drip</a:t>
            </a:r>
          </a:p>
        </p:txBody>
      </p:sp>
      <p:sp>
        <p:nvSpPr>
          <p:cNvPr name="TextBox 18" id="18"/>
          <p:cNvSpPr txBox="true"/>
          <p:nvPr/>
        </p:nvSpPr>
        <p:spPr>
          <a:xfrm rot="0">
            <a:off x="1242527" y="10722416"/>
            <a:ext cx="18913850" cy="2240613"/>
          </a:xfrm>
          <a:prstGeom prst="rect">
            <a:avLst/>
          </a:prstGeom>
        </p:spPr>
        <p:txBody>
          <a:bodyPr anchor="t" rtlCol="false" tIns="0" lIns="0" bIns="0" rIns="0">
            <a:spAutoFit/>
          </a:bodyPr>
          <a:lstStyle/>
          <a:p>
            <a:pPr algn="l">
              <a:lnSpc>
                <a:spcPts val="2988"/>
              </a:lnSpc>
            </a:pPr>
            <a:r>
              <a:rPr lang="en-US" sz="2490">
                <a:solidFill>
                  <a:srgbClr val="3F3A35"/>
                </a:solidFill>
                <a:latin typeface="Aptos"/>
                <a:ea typeface="Aptos"/>
                <a:cs typeface="Aptos"/>
                <a:sym typeface="Aptos"/>
              </a:rPr>
              <a:t>If oxytocin/syntocinon is used, contractions may become stronger and closer together. Decide in advance:</a:t>
            </a:r>
          </a:p>
          <a:p>
            <a:pPr algn="l">
              <a:lnSpc>
                <a:spcPts val="2988"/>
              </a:lnSpc>
            </a:pPr>
            <a:r>
              <a:rPr lang="en-US" sz="2490">
                <a:solidFill>
                  <a:srgbClr val="3F3A35"/>
                </a:solidFill>
                <a:latin typeface="Aptos"/>
                <a:ea typeface="Aptos"/>
                <a:cs typeface="Aptos"/>
                <a:sym typeface="Aptos"/>
              </a:rPr>
              <a:t>• will I want an epidural before/soon after drip starts?</a:t>
            </a:r>
          </a:p>
          <a:p>
            <a:pPr algn="l">
              <a:lnSpc>
                <a:spcPts val="2988"/>
              </a:lnSpc>
            </a:pPr>
            <a:r>
              <a:rPr lang="en-US" sz="2490">
                <a:solidFill>
                  <a:srgbClr val="3F3A35"/>
                </a:solidFill>
                <a:latin typeface="Aptos"/>
                <a:ea typeface="Aptos"/>
                <a:cs typeface="Aptos"/>
                <a:sym typeface="Aptos"/>
              </a:rPr>
              <a:t>• what are my medication sensitivities and alternatives?</a:t>
            </a:r>
          </a:p>
          <a:p>
            <a:pPr algn="l">
              <a:lnSpc>
                <a:spcPts val="2988"/>
              </a:lnSpc>
            </a:pPr>
            <a:r>
              <a:rPr lang="en-US" sz="2490">
                <a:solidFill>
                  <a:srgbClr val="3F3A35"/>
                </a:solidFill>
                <a:latin typeface="Aptos"/>
                <a:ea typeface="Aptos"/>
                <a:cs typeface="Aptos"/>
                <a:sym typeface="Aptos"/>
              </a:rPr>
              <a:t>• what if I get back labour or exhaustion?</a:t>
            </a:r>
          </a:p>
          <a:p>
            <a:pPr algn="l">
              <a:lnSpc>
                <a:spcPts val="2988"/>
              </a:lnSpc>
            </a:pPr>
            <a:r>
              <a:rPr lang="en-US" sz="2490">
                <a:solidFill>
                  <a:srgbClr val="3F3A35"/>
                </a:solidFill>
                <a:latin typeface="Aptos"/>
                <a:ea typeface="Aptos"/>
                <a:cs typeface="Aptos"/>
                <a:sym typeface="Aptos"/>
              </a:rPr>
              <a:t>• what is my “do not push through this” point?</a:t>
            </a:r>
          </a:p>
        </p:txBody>
      </p:sp>
      <p:grpSp>
        <p:nvGrpSpPr>
          <p:cNvPr name="Group 19" id="19"/>
          <p:cNvGrpSpPr/>
          <p:nvPr/>
        </p:nvGrpSpPr>
        <p:grpSpPr>
          <a:xfrm rot="0">
            <a:off x="909952" y="13873486"/>
            <a:ext cx="9487624" cy="4183180"/>
            <a:chOff x="0" y="0"/>
            <a:chExt cx="12650165" cy="5577573"/>
          </a:xfrm>
        </p:grpSpPr>
        <p:sp>
          <p:nvSpPr>
            <p:cNvPr name="Freeform 20" id="20"/>
            <p:cNvSpPr/>
            <p:nvPr/>
          </p:nvSpPr>
          <p:spPr>
            <a:xfrm flipH="false" flipV="false" rot="0">
              <a:off x="0" y="0"/>
              <a:ext cx="12650216" cy="5577586"/>
            </a:xfrm>
            <a:custGeom>
              <a:avLst/>
              <a:gdLst/>
              <a:ahLst/>
              <a:cxnLst/>
              <a:rect r="r" b="b" t="t" l="l"/>
              <a:pathLst>
                <a:path h="5577586" w="12650216">
                  <a:moveTo>
                    <a:pt x="0" y="0"/>
                  </a:moveTo>
                  <a:lnTo>
                    <a:pt x="12650216" y="0"/>
                  </a:lnTo>
                  <a:lnTo>
                    <a:pt x="12650216" y="5577586"/>
                  </a:lnTo>
                  <a:lnTo>
                    <a:pt x="0" y="5577586"/>
                  </a:lnTo>
                  <a:close/>
                </a:path>
              </a:pathLst>
            </a:custGeom>
            <a:solidFill>
              <a:srgbClr val="FFFDF8"/>
            </a:solidFill>
            <a:ln w="43126" cap="sq">
              <a:solidFill>
                <a:srgbClr val="5B544E"/>
              </a:solidFill>
              <a:prstDash val="solid"/>
              <a:miter/>
            </a:ln>
          </p:spPr>
        </p:sp>
      </p:grpSp>
      <p:sp>
        <p:nvSpPr>
          <p:cNvPr name="TextBox 21" id="21"/>
          <p:cNvSpPr txBox="true"/>
          <p:nvPr/>
        </p:nvSpPr>
        <p:spPr>
          <a:xfrm rot="0">
            <a:off x="1242527" y="14128442"/>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Waters breaking</a:t>
            </a:r>
          </a:p>
        </p:txBody>
      </p:sp>
      <p:sp>
        <p:nvSpPr>
          <p:cNvPr name="TextBox 22" id="22"/>
          <p:cNvSpPr txBox="true"/>
          <p:nvPr/>
        </p:nvSpPr>
        <p:spPr>
          <a:xfrm rot="0">
            <a:off x="1242527" y="14827072"/>
            <a:ext cx="8822474" cy="3000518"/>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Ask before artificial rupture of membranes:</a:t>
            </a:r>
          </a:p>
          <a:p>
            <a:pPr algn="l">
              <a:lnSpc>
                <a:spcPts val="2954"/>
              </a:lnSpc>
            </a:pPr>
            <a:r>
              <a:rPr lang="en-US" sz="2461">
                <a:solidFill>
                  <a:srgbClr val="3F3A35"/>
                </a:solidFill>
                <a:latin typeface="Aptos"/>
                <a:ea typeface="Aptos"/>
                <a:cs typeface="Aptos"/>
                <a:sym typeface="Aptos"/>
              </a:rPr>
              <a:t>• What changes once my waters are broken?</a:t>
            </a:r>
          </a:p>
          <a:p>
            <a:pPr algn="l">
              <a:lnSpc>
                <a:spcPts val="2954"/>
              </a:lnSpc>
            </a:pPr>
            <a:r>
              <a:rPr lang="en-US" sz="2461">
                <a:solidFill>
                  <a:srgbClr val="3F3A35"/>
                </a:solidFill>
                <a:latin typeface="Aptos"/>
                <a:ea typeface="Aptos"/>
                <a:cs typeface="Aptos"/>
                <a:sym typeface="Aptos"/>
              </a:rPr>
              <a:t>• How does it affect infection risk and time pressure?</a:t>
            </a:r>
          </a:p>
          <a:p>
            <a:pPr algn="l">
              <a:lnSpc>
                <a:spcPts val="2954"/>
              </a:lnSpc>
            </a:pPr>
            <a:r>
              <a:rPr lang="en-US" sz="2461">
                <a:solidFill>
                  <a:srgbClr val="3F3A35"/>
                </a:solidFill>
                <a:latin typeface="Aptos"/>
                <a:ea typeface="Aptos"/>
                <a:cs typeface="Aptos"/>
                <a:sym typeface="Aptos"/>
              </a:rPr>
              <a:t>• What are my options if contractions do not establish?</a:t>
            </a:r>
          </a:p>
          <a:p>
            <a:pPr algn="l">
              <a:lnSpc>
                <a:spcPts val="2954"/>
              </a:lnSpc>
            </a:pPr>
            <a:r>
              <a:rPr lang="en-US" sz="2461">
                <a:solidFill>
                  <a:srgbClr val="3F3A35"/>
                </a:solidFill>
                <a:latin typeface="Aptos"/>
                <a:ea typeface="Aptos"/>
                <a:cs typeface="Aptos"/>
                <a:sym typeface="Aptos"/>
              </a:rPr>
              <a:t>• How many vaginal examinations are expected and can they be minimised?</a:t>
            </a:r>
          </a:p>
        </p:txBody>
      </p:sp>
      <p:grpSp>
        <p:nvGrpSpPr>
          <p:cNvPr name="Group 23" id="23"/>
          <p:cNvGrpSpPr/>
          <p:nvPr/>
        </p:nvGrpSpPr>
        <p:grpSpPr>
          <a:xfrm rot="0">
            <a:off x="11001327" y="13873486"/>
            <a:ext cx="9487624" cy="4183180"/>
            <a:chOff x="0" y="0"/>
            <a:chExt cx="12650165" cy="5577573"/>
          </a:xfrm>
        </p:grpSpPr>
        <p:sp>
          <p:nvSpPr>
            <p:cNvPr name="Freeform 24" id="24"/>
            <p:cNvSpPr/>
            <p:nvPr/>
          </p:nvSpPr>
          <p:spPr>
            <a:xfrm flipH="false" flipV="false" rot="0">
              <a:off x="0" y="0"/>
              <a:ext cx="12650216" cy="5577586"/>
            </a:xfrm>
            <a:custGeom>
              <a:avLst/>
              <a:gdLst/>
              <a:ahLst/>
              <a:cxnLst/>
              <a:rect r="r" b="b" t="t" l="l"/>
              <a:pathLst>
                <a:path h="5577586" w="12650216">
                  <a:moveTo>
                    <a:pt x="0" y="0"/>
                  </a:moveTo>
                  <a:lnTo>
                    <a:pt x="12650216" y="0"/>
                  </a:lnTo>
                  <a:lnTo>
                    <a:pt x="12650216" y="5577586"/>
                  </a:lnTo>
                  <a:lnTo>
                    <a:pt x="0" y="5577586"/>
                  </a:lnTo>
                  <a:close/>
                </a:path>
              </a:pathLst>
            </a:custGeom>
            <a:solidFill>
              <a:srgbClr val="FFFDF8"/>
            </a:solidFill>
            <a:ln w="43126" cap="sq">
              <a:solidFill>
                <a:srgbClr val="5B544E"/>
              </a:solidFill>
              <a:prstDash val="solid"/>
              <a:miter/>
            </a:ln>
          </p:spPr>
        </p:sp>
      </p:grpSp>
      <p:sp>
        <p:nvSpPr>
          <p:cNvPr name="TextBox 25" id="25"/>
          <p:cNvSpPr txBox="true"/>
          <p:nvPr/>
        </p:nvSpPr>
        <p:spPr>
          <a:xfrm rot="0">
            <a:off x="11333902" y="14128442"/>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When to revisit the plan</a:t>
            </a:r>
          </a:p>
        </p:txBody>
      </p:sp>
      <p:sp>
        <p:nvSpPr>
          <p:cNvPr name="TextBox 26" id="26"/>
          <p:cNvSpPr txBox="true"/>
          <p:nvPr/>
        </p:nvSpPr>
        <p:spPr>
          <a:xfrm rot="0">
            <a:off x="11333902" y="14827072"/>
            <a:ext cx="8822474" cy="3000518"/>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Agree review points:</a:t>
            </a:r>
          </a:p>
          <a:p>
            <a:pPr algn="l">
              <a:lnSpc>
                <a:spcPts val="2954"/>
              </a:lnSpc>
            </a:pPr>
            <a:r>
              <a:rPr lang="en-US" sz="2461">
                <a:solidFill>
                  <a:srgbClr val="3F3A35"/>
                </a:solidFill>
                <a:latin typeface="Aptos"/>
                <a:ea typeface="Aptos"/>
                <a:cs typeface="Aptos"/>
                <a:sym typeface="Aptos"/>
              </a:rPr>
              <a:t>• after each induction method</a:t>
            </a:r>
          </a:p>
          <a:p>
            <a:pPr algn="l">
              <a:lnSpc>
                <a:spcPts val="2954"/>
              </a:lnSpc>
            </a:pPr>
            <a:r>
              <a:rPr lang="en-US" sz="2461">
                <a:solidFill>
                  <a:srgbClr val="3F3A35"/>
                </a:solidFill>
                <a:latin typeface="Aptos"/>
                <a:ea typeface="Aptos"/>
                <a:cs typeface="Aptos"/>
                <a:sym typeface="Aptos"/>
              </a:rPr>
              <a:t>• before breaking waters</a:t>
            </a:r>
          </a:p>
          <a:p>
            <a:pPr algn="l">
              <a:lnSpc>
                <a:spcPts val="2954"/>
              </a:lnSpc>
            </a:pPr>
            <a:r>
              <a:rPr lang="en-US" sz="2461">
                <a:solidFill>
                  <a:srgbClr val="3F3A35"/>
                </a:solidFill>
                <a:latin typeface="Aptos"/>
                <a:ea typeface="Aptos"/>
                <a:cs typeface="Aptos"/>
                <a:sym typeface="Aptos"/>
              </a:rPr>
              <a:t>• before starting/increasing oxytocin</a:t>
            </a:r>
          </a:p>
          <a:p>
            <a:pPr algn="l">
              <a:lnSpc>
                <a:spcPts val="2954"/>
              </a:lnSpc>
            </a:pPr>
            <a:r>
              <a:rPr lang="en-US" sz="2461">
                <a:solidFill>
                  <a:srgbClr val="3F3A35"/>
                </a:solidFill>
                <a:latin typeface="Aptos"/>
                <a:ea typeface="Aptos"/>
                <a:cs typeface="Aptos"/>
                <a:sym typeface="Aptos"/>
              </a:rPr>
              <a:t>• after several hours of strong contractions with little progress</a:t>
            </a:r>
          </a:p>
          <a:p>
            <a:pPr algn="l">
              <a:lnSpc>
                <a:spcPts val="2954"/>
              </a:lnSpc>
            </a:pPr>
            <a:r>
              <a:rPr lang="en-US" sz="2461">
                <a:solidFill>
                  <a:srgbClr val="3F3A35"/>
                </a:solidFill>
                <a:latin typeface="Aptos"/>
                <a:ea typeface="Aptos"/>
                <a:cs typeface="Aptos"/>
                <a:sym typeface="Aptos"/>
              </a:rPr>
              <a:t>• if fever, abnormal CTG, exhaustion, distress or new pain pattern appears</a:t>
            </a:r>
          </a:p>
        </p:txBody>
      </p:sp>
      <p:grpSp>
        <p:nvGrpSpPr>
          <p:cNvPr name="Group 27" id="27"/>
          <p:cNvGrpSpPr/>
          <p:nvPr/>
        </p:nvGrpSpPr>
        <p:grpSpPr>
          <a:xfrm rot="0">
            <a:off x="909952" y="18789806"/>
            <a:ext cx="19578999" cy="2889409"/>
            <a:chOff x="0" y="0"/>
            <a:chExt cx="26105333" cy="3852545"/>
          </a:xfrm>
        </p:grpSpPr>
        <p:sp>
          <p:nvSpPr>
            <p:cNvPr name="Freeform 28" id="28"/>
            <p:cNvSpPr/>
            <p:nvPr/>
          </p:nvSpPr>
          <p:spPr>
            <a:xfrm flipH="false" flipV="false" rot="0">
              <a:off x="0" y="0"/>
              <a:ext cx="26105358" cy="3852545"/>
            </a:xfrm>
            <a:custGeom>
              <a:avLst/>
              <a:gdLst/>
              <a:ahLst/>
              <a:cxnLst/>
              <a:rect r="r" b="b" t="t" l="l"/>
              <a:pathLst>
                <a:path h="3852545" w="26105358">
                  <a:moveTo>
                    <a:pt x="0" y="0"/>
                  </a:moveTo>
                  <a:lnTo>
                    <a:pt x="26105358" y="0"/>
                  </a:lnTo>
                  <a:lnTo>
                    <a:pt x="26105358" y="3852545"/>
                  </a:lnTo>
                  <a:lnTo>
                    <a:pt x="0" y="3852545"/>
                  </a:lnTo>
                  <a:close/>
                </a:path>
              </a:pathLst>
            </a:custGeom>
            <a:solidFill>
              <a:srgbClr val="E8DDD5"/>
            </a:solidFill>
            <a:ln w="43126" cap="sq">
              <a:solidFill>
                <a:srgbClr val="D8CBBB"/>
              </a:solidFill>
              <a:prstDash val="solid"/>
              <a:miter/>
            </a:ln>
          </p:spPr>
        </p:sp>
      </p:grpSp>
      <p:sp>
        <p:nvSpPr>
          <p:cNvPr name="TextBox 29" id="29"/>
          <p:cNvSpPr txBox="true"/>
          <p:nvPr/>
        </p:nvSpPr>
        <p:spPr>
          <a:xfrm rot="0">
            <a:off x="1242527" y="19044752"/>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A compassionate reminder</a:t>
            </a:r>
          </a:p>
        </p:txBody>
      </p:sp>
      <p:sp>
        <p:nvSpPr>
          <p:cNvPr name="TextBox 30" id="30"/>
          <p:cNvSpPr txBox="true"/>
          <p:nvPr/>
        </p:nvSpPr>
        <p:spPr>
          <a:xfrm rot="0">
            <a:off x="1242527" y="19743382"/>
            <a:ext cx="18913850" cy="1706756"/>
          </a:xfrm>
          <a:prstGeom prst="rect">
            <a:avLst/>
          </a:prstGeom>
        </p:spPr>
        <p:txBody>
          <a:bodyPr anchor="t" rtlCol="false" tIns="0" lIns="0" bIns="0" rIns="0">
            <a:spAutoFit/>
          </a:bodyPr>
          <a:lstStyle/>
          <a:p>
            <a:pPr algn="l">
              <a:lnSpc>
                <a:spcPts val="3395"/>
              </a:lnSpc>
            </a:pPr>
            <a:r>
              <a:rPr lang="en-US" sz="2829">
                <a:solidFill>
                  <a:srgbClr val="3F3A35"/>
                </a:solidFill>
                <a:latin typeface="Aptos"/>
                <a:ea typeface="Aptos"/>
                <a:cs typeface="Aptos"/>
                <a:sym typeface="Aptos"/>
              </a:rPr>
              <a:t>Changing the plan is not failure. Needing pain relief is not weakness. Asking for a caesarean discussion is not “giving up”. Complex birth prep is about making sure every pathway is safer, not trying to control the uncontrollable.</a:t>
            </a:r>
          </a:p>
        </p:txBody>
      </p:sp>
      <p:grpSp>
        <p:nvGrpSpPr>
          <p:cNvPr name="Group 31" id="31"/>
          <p:cNvGrpSpPr/>
          <p:nvPr/>
        </p:nvGrpSpPr>
        <p:grpSpPr>
          <a:xfrm rot="0">
            <a:off x="909952" y="22489973"/>
            <a:ext cx="19578999" cy="2501284"/>
            <a:chOff x="0" y="0"/>
            <a:chExt cx="26105333" cy="3335045"/>
          </a:xfrm>
        </p:grpSpPr>
        <p:sp>
          <p:nvSpPr>
            <p:cNvPr name="Freeform 32" id="32"/>
            <p:cNvSpPr/>
            <p:nvPr/>
          </p:nvSpPr>
          <p:spPr>
            <a:xfrm flipH="false" flipV="false" rot="0">
              <a:off x="0" y="0"/>
              <a:ext cx="26105358" cy="3335020"/>
            </a:xfrm>
            <a:custGeom>
              <a:avLst/>
              <a:gdLst/>
              <a:ahLst/>
              <a:cxnLst/>
              <a:rect r="r" b="b" t="t" l="l"/>
              <a:pathLst>
                <a:path h="3335020" w="26105358">
                  <a:moveTo>
                    <a:pt x="0" y="0"/>
                  </a:moveTo>
                  <a:lnTo>
                    <a:pt x="26105358" y="0"/>
                  </a:lnTo>
                  <a:lnTo>
                    <a:pt x="26105358" y="3335020"/>
                  </a:lnTo>
                  <a:lnTo>
                    <a:pt x="0" y="3335020"/>
                  </a:lnTo>
                  <a:close/>
                </a:path>
              </a:pathLst>
            </a:custGeom>
            <a:solidFill>
              <a:srgbClr val="FFFDF8"/>
            </a:solidFill>
            <a:ln w="43126" cap="sq">
              <a:solidFill>
                <a:srgbClr val="5B544E"/>
              </a:solidFill>
              <a:prstDash val="solid"/>
              <a:miter/>
            </a:ln>
          </p:spPr>
        </p:sp>
      </p:grpSp>
      <p:sp>
        <p:nvSpPr>
          <p:cNvPr name="TextBox 33" id="33"/>
          <p:cNvSpPr txBox="true"/>
          <p:nvPr/>
        </p:nvSpPr>
        <p:spPr>
          <a:xfrm rot="0">
            <a:off x="1242527" y="22744919"/>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My decision threshold</a:t>
            </a:r>
          </a:p>
        </p:txBody>
      </p:sp>
      <p:sp>
        <p:nvSpPr>
          <p:cNvPr name="TextBox 34" id="34"/>
          <p:cNvSpPr txBox="true"/>
          <p:nvPr/>
        </p:nvSpPr>
        <p:spPr>
          <a:xfrm rot="0">
            <a:off x="1242527" y="23443559"/>
            <a:ext cx="18913850" cy="1318622"/>
          </a:xfrm>
          <a:prstGeom prst="rect">
            <a:avLst/>
          </a:prstGeom>
        </p:spPr>
        <p:txBody>
          <a:bodyPr anchor="t" rtlCol="false" tIns="0" lIns="0" bIns="0" rIns="0">
            <a:spAutoFit/>
          </a:bodyPr>
          <a:lstStyle/>
          <a:p>
            <a:pPr algn="l">
              <a:lnSpc>
                <a:spcPts val="3158"/>
              </a:lnSpc>
            </a:pPr>
            <a:r>
              <a:rPr lang="en-US" sz="2631">
                <a:solidFill>
                  <a:srgbClr val="3F3A35"/>
                </a:solidFill>
                <a:latin typeface="Aptos"/>
                <a:ea typeface="Aptos"/>
                <a:cs typeface="Aptos"/>
                <a:sym typeface="Aptos"/>
              </a:rPr>
              <a:t>If [hours on drip / cervical change / CTG / fever / exhaustion / pain] reaches [your agreed threshold], I want to discuss [epidural / pausing / caesarean / senior review] clearly with my team and partner.</a:t>
            </a:r>
          </a:p>
        </p:txBody>
      </p:sp>
      <p:sp>
        <p:nvSpPr>
          <p:cNvPr name="AutoShape 35" id="35"/>
          <p:cNvSpPr/>
          <p:nvPr/>
        </p:nvSpPr>
        <p:spPr>
          <a:xfrm rot="3180">
            <a:off x="922525" y="28846234"/>
            <a:ext cx="19553853" cy="0"/>
          </a:xfrm>
          <a:prstGeom prst="line">
            <a:avLst/>
          </a:prstGeom>
          <a:ln cap="rnd" w="9525">
            <a:solidFill>
              <a:srgbClr val="C8BFB6"/>
            </a:solidFill>
            <a:prstDash val="solid"/>
            <a:headEnd type="none" len="sm" w="sm"/>
            <a:tailEnd type="none" len="sm" w="sm"/>
          </a:ln>
        </p:spPr>
      </p:sp>
      <p:sp>
        <p:nvSpPr>
          <p:cNvPr name="TextBox 36" id="36"/>
          <p:cNvSpPr txBox="true"/>
          <p:nvPr/>
        </p:nvSpPr>
        <p:spPr>
          <a:xfrm rot="0">
            <a:off x="932021" y="29032629"/>
            <a:ext cx="19534861" cy="645871"/>
          </a:xfrm>
          <a:prstGeom prst="rect">
            <a:avLst/>
          </a:prstGeom>
        </p:spPr>
        <p:txBody>
          <a:bodyPr anchor="t" rtlCol="false" tIns="0" lIns="0" bIns="0" rIns="0">
            <a:spAutoFit/>
          </a:bodyPr>
          <a:lstStyle/>
          <a:p>
            <a:pPr algn="ctr">
              <a:lnSpc>
                <a:spcPts val="2614"/>
              </a:lnSpc>
            </a:pPr>
            <a:r>
              <a:rPr lang="en-US" sz="2178">
                <a:solidFill>
                  <a:srgbClr val="726A62"/>
                </a:solidFill>
                <a:latin typeface="Aptos"/>
                <a:ea typeface="Aptos"/>
                <a:cs typeface="Aptos"/>
                <a:sym typeface="Aptos"/>
              </a:rPr>
              <a:t>Editable template - discuss with your maternity team</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7F4EE"/>
        </a:solidFill>
      </p:bgPr>
    </p:bg>
    <p:spTree>
      <p:nvGrpSpPr>
        <p:cNvPr id="1" name=""/>
        <p:cNvGrpSpPr/>
        <p:nvPr/>
      </p:nvGrpSpPr>
      <p:grpSpPr>
        <a:xfrm>
          <a:off x="0" y="0"/>
          <a:ext cx="0" cy="0"/>
          <a:chOff x="0" y="0"/>
          <a:chExt cx="0" cy="0"/>
        </a:xfrm>
      </p:grpSpPr>
      <p:sp>
        <p:nvSpPr>
          <p:cNvPr name="TextBox 2" id="2"/>
          <p:cNvSpPr txBox="true"/>
          <p:nvPr/>
        </p:nvSpPr>
        <p:spPr>
          <a:xfrm rot="0">
            <a:off x="932021" y="637870"/>
            <a:ext cx="18758602" cy="1198778"/>
          </a:xfrm>
          <a:prstGeom prst="rect">
            <a:avLst/>
          </a:prstGeom>
        </p:spPr>
        <p:txBody>
          <a:bodyPr anchor="t" rtlCol="false" tIns="0" lIns="0" bIns="0" rIns="0">
            <a:spAutoFit/>
          </a:bodyPr>
          <a:lstStyle/>
          <a:p>
            <a:pPr algn="l">
              <a:lnSpc>
                <a:spcPts val="8149"/>
              </a:lnSpc>
            </a:pPr>
            <a:r>
              <a:rPr lang="en-US" sz="6791">
                <a:solidFill>
                  <a:srgbClr val="3F3A35"/>
                </a:solidFill>
                <a:latin typeface="Georgia"/>
                <a:ea typeface="Georgia"/>
                <a:cs typeface="Georgia"/>
                <a:sym typeface="Georgia"/>
              </a:rPr>
              <a:t>PRODUCTS, MEDICATIONS &amp; BAG MAP</a:t>
            </a:r>
          </a:p>
        </p:txBody>
      </p:sp>
      <p:sp>
        <p:nvSpPr>
          <p:cNvPr name="TextBox 3" id="3"/>
          <p:cNvSpPr txBox="true"/>
          <p:nvPr/>
        </p:nvSpPr>
        <p:spPr>
          <a:xfrm rot="0">
            <a:off x="983771" y="1967036"/>
            <a:ext cx="18887970" cy="723490"/>
          </a:xfrm>
          <a:prstGeom prst="rect">
            <a:avLst/>
          </a:prstGeom>
        </p:spPr>
        <p:txBody>
          <a:bodyPr anchor="t" rtlCol="false" tIns="0" lIns="0" bIns="0" rIns="0">
            <a:spAutoFit/>
          </a:bodyPr>
          <a:lstStyle/>
          <a:p>
            <a:pPr algn="l">
              <a:lnSpc>
                <a:spcPts val="3225"/>
              </a:lnSpc>
            </a:pPr>
            <a:r>
              <a:rPr lang="en-US" sz="2688">
                <a:solidFill>
                  <a:srgbClr val="726A62"/>
                </a:solidFill>
                <a:latin typeface="Aptos"/>
                <a:ea typeface="Aptos"/>
                <a:cs typeface="Aptos"/>
                <a:sym typeface="Aptos"/>
              </a:rPr>
              <a:t>A practical “where is everything?” page for staff and birth partners</a:t>
            </a:r>
          </a:p>
        </p:txBody>
      </p:sp>
      <p:sp>
        <p:nvSpPr>
          <p:cNvPr name="AutoShape 4" id="4"/>
          <p:cNvSpPr/>
          <p:nvPr/>
        </p:nvSpPr>
        <p:spPr>
          <a:xfrm rot="5040">
            <a:off x="917124" y="2789777"/>
            <a:ext cx="19564645" cy="0"/>
          </a:xfrm>
          <a:prstGeom prst="line">
            <a:avLst/>
          </a:prstGeom>
          <a:ln cap="rnd" w="9525">
            <a:solidFill>
              <a:srgbClr val="5B544E"/>
            </a:solidFill>
            <a:prstDash val="solid"/>
            <a:headEnd type="none" len="sm" w="sm"/>
            <a:tailEnd type="none" len="sm" w="sm"/>
          </a:ln>
        </p:spPr>
      </p:sp>
      <p:grpSp>
        <p:nvGrpSpPr>
          <p:cNvPr name="Group 5" id="5"/>
          <p:cNvGrpSpPr/>
          <p:nvPr/>
        </p:nvGrpSpPr>
        <p:grpSpPr>
          <a:xfrm rot="0">
            <a:off x="909952" y="3419856"/>
            <a:ext cx="9487624" cy="4312558"/>
            <a:chOff x="0" y="0"/>
            <a:chExt cx="12650165" cy="5750077"/>
          </a:xfrm>
        </p:grpSpPr>
        <p:sp>
          <p:nvSpPr>
            <p:cNvPr name="Freeform 6" id="6"/>
            <p:cNvSpPr/>
            <p:nvPr/>
          </p:nvSpPr>
          <p:spPr>
            <a:xfrm flipH="false" flipV="false" rot="0">
              <a:off x="0" y="0"/>
              <a:ext cx="12650216" cy="5750052"/>
            </a:xfrm>
            <a:custGeom>
              <a:avLst/>
              <a:gdLst/>
              <a:ahLst/>
              <a:cxnLst/>
              <a:rect r="r" b="b" t="t" l="l"/>
              <a:pathLst>
                <a:path h="5750052" w="12650216">
                  <a:moveTo>
                    <a:pt x="0" y="0"/>
                  </a:moveTo>
                  <a:lnTo>
                    <a:pt x="12650216" y="0"/>
                  </a:lnTo>
                  <a:lnTo>
                    <a:pt x="12650216" y="5750052"/>
                  </a:lnTo>
                  <a:lnTo>
                    <a:pt x="0" y="5750052"/>
                  </a:lnTo>
                  <a:close/>
                </a:path>
              </a:pathLst>
            </a:custGeom>
            <a:solidFill>
              <a:srgbClr val="FFFDF8"/>
            </a:solidFill>
            <a:ln w="43126" cap="sq">
              <a:solidFill>
                <a:srgbClr val="5B544E"/>
              </a:solidFill>
              <a:prstDash val="solid"/>
              <a:miter/>
            </a:ln>
          </p:spPr>
        </p:sp>
      </p:grpSp>
      <p:sp>
        <p:nvSpPr>
          <p:cNvPr name="TextBox 7" id="7"/>
          <p:cNvSpPr txBox="true"/>
          <p:nvPr/>
        </p:nvSpPr>
        <p:spPr>
          <a:xfrm rot="0">
            <a:off x="1242527" y="3674802"/>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Skin / hygiene products</a:t>
            </a:r>
          </a:p>
        </p:txBody>
      </p:sp>
      <p:sp>
        <p:nvSpPr>
          <p:cNvPr name="TextBox 8" id="8"/>
          <p:cNvSpPr txBox="true"/>
          <p:nvPr/>
        </p:nvSpPr>
        <p:spPr>
          <a:xfrm rot="0">
            <a:off x="1242527" y="4382967"/>
            <a:ext cx="8822474" cy="3120371"/>
          </a:xfrm>
          <a:prstGeom prst="rect">
            <a:avLst/>
          </a:prstGeom>
        </p:spPr>
        <p:txBody>
          <a:bodyPr anchor="t" rtlCol="false" tIns="0" lIns="0" bIns="0" rIns="0">
            <a:spAutoFit/>
          </a:bodyPr>
          <a:lstStyle/>
          <a:p>
            <a:pPr algn="l">
              <a:lnSpc>
                <a:spcPts val="3090"/>
              </a:lnSpc>
            </a:pPr>
            <a:r>
              <a:rPr lang="en-US" sz="2575">
                <a:solidFill>
                  <a:srgbClr val="3F3A35"/>
                </a:solidFill>
                <a:latin typeface="Aptos"/>
                <a:ea typeface="Aptos"/>
                <a:cs typeface="Aptos"/>
                <a:sym typeface="Aptos"/>
              </a:rPr>
              <a:t>Hand wash: [ ]</a:t>
            </a:r>
          </a:p>
          <a:p>
            <a:pPr algn="l">
              <a:lnSpc>
                <a:spcPts val="3090"/>
              </a:lnSpc>
            </a:pPr>
            <a:r>
              <a:rPr lang="en-US" sz="2575">
                <a:solidFill>
                  <a:srgbClr val="3F3A35"/>
                </a:solidFill>
                <a:latin typeface="Aptos"/>
                <a:ea typeface="Aptos"/>
                <a:cs typeface="Aptos"/>
                <a:sym typeface="Aptos"/>
              </a:rPr>
              <a:t>Antiseptic / skin prep: [ ]</a:t>
            </a:r>
          </a:p>
          <a:p>
            <a:pPr algn="l">
              <a:lnSpc>
                <a:spcPts val="3090"/>
              </a:lnSpc>
            </a:pPr>
            <a:r>
              <a:rPr lang="en-US" sz="2575">
                <a:solidFill>
                  <a:srgbClr val="3F3A35"/>
                </a:solidFill>
                <a:latin typeface="Aptos"/>
                <a:ea typeface="Aptos"/>
                <a:cs typeface="Aptos"/>
                <a:sym typeface="Aptos"/>
              </a:rPr>
              <a:t>Ultrasound gel: [ ]</a:t>
            </a:r>
          </a:p>
          <a:p>
            <a:pPr algn="l">
              <a:lnSpc>
                <a:spcPts val="3090"/>
              </a:lnSpc>
            </a:pPr>
            <a:r>
              <a:rPr lang="en-US" sz="2575">
                <a:solidFill>
                  <a:srgbClr val="3F3A35"/>
                </a:solidFill>
                <a:latin typeface="Aptos"/>
                <a:ea typeface="Aptos"/>
                <a:cs typeface="Aptos"/>
                <a:sym typeface="Aptos"/>
              </a:rPr>
              <a:t>Lubricant: [ ]</a:t>
            </a:r>
          </a:p>
          <a:p>
            <a:pPr algn="l">
              <a:lnSpc>
                <a:spcPts val="3090"/>
              </a:lnSpc>
            </a:pPr>
            <a:r>
              <a:rPr lang="en-US" sz="2575">
                <a:solidFill>
                  <a:srgbClr val="3F3A35"/>
                </a:solidFill>
                <a:latin typeface="Aptos"/>
                <a:ea typeface="Aptos"/>
                <a:cs typeface="Aptos"/>
                <a:sym typeface="Aptos"/>
              </a:rPr>
              <a:t>Tape / dressings: [ ]</a:t>
            </a:r>
          </a:p>
          <a:p>
            <a:pPr algn="l">
              <a:lnSpc>
                <a:spcPts val="3090"/>
              </a:lnSpc>
            </a:pPr>
            <a:r>
              <a:rPr lang="en-US" sz="2575">
                <a:solidFill>
                  <a:srgbClr val="3F3A35"/>
                </a:solidFill>
                <a:latin typeface="Aptos"/>
                <a:ea typeface="Aptos"/>
                <a:cs typeface="Aptos"/>
                <a:sym typeface="Aptos"/>
              </a:rPr>
              <a:t>Wipes / cleaning: [ ]</a:t>
            </a:r>
          </a:p>
        </p:txBody>
      </p:sp>
      <p:grpSp>
        <p:nvGrpSpPr>
          <p:cNvPr name="Group 9" id="9"/>
          <p:cNvGrpSpPr/>
          <p:nvPr/>
        </p:nvGrpSpPr>
        <p:grpSpPr>
          <a:xfrm rot="0">
            <a:off x="11001327" y="3419856"/>
            <a:ext cx="9487624" cy="4312558"/>
            <a:chOff x="0" y="0"/>
            <a:chExt cx="12650165" cy="5750077"/>
          </a:xfrm>
        </p:grpSpPr>
        <p:sp>
          <p:nvSpPr>
            <p:cNvPr name="Freeform 10" id="10"/>
            <p:cNvSpPr/>
            <p:nvPr/>
          </p:nvSpPr>
          <p:spPr>
            <a:xfrm flipH="false" flipV="false" rot="0">
              <a:off x="0" y="0"/>
              <a:ext cx="12650216" cy="5750052"/>
            </a:xfrm>
            <a:custGeom>
              <a:avLst/>
              <a:gdLst/>
              <a:ahLst/>
              <a:cxnLst/>
              <a:rect r="r" b="b" t="t" l="l"/>
              <a:pathLst>
                <a:path h="5750052" w="12650216">
                  <a:moveTo>
                    <a:pt x="0" y="0"/>
                  </a:moveTo>
                  <a:lnTo>
                    <a:pt x="12650216" y="0"/>
                  </a:lnTo>
                  <a:lnTo>
                    <a:pt x="12650216" y="5750052"/>
                  </a:lnTo>
                  <a:lnTo>
                    <a:pt x="0" y="5750052"/>
                  </a:lnTo>
                  <a:close/>
                </a:path>
              </a:pathLst>
            </a:custGeom>
            <a:solidFill>
              <a:srgbClr val="FFFDF8"/>
            </a:solidFill>
            <a:ln w="43126" cap="sq">
              <a:solidFill>
                <a:srgbClr val="5B544E"/>
              </a:solidFill>
              <a:prstDash val="solid"/>
              <a:miter/>
            </a:ln>
          </p:spPr>
        </p:sp>
      </p:grpSp>
      <p:sp>
        <p:nvSpPr>
          <p:cNvPr name="TextBox 11" id="11"/>
          <p:cNvSpPr txBox="true"/>
          <p:nvPr/>
        </p:nvSpPr>
        <p:spPr>
          <a:xfrm rot="0">
            <a:off x="11333902" y="3674802"/>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Medication location</a:t>
            </a:r>
          </a:p>
        </p:txBody>
      </p:sp>
      <p:sp>
        <p:nvSpPr>
          <p:cNvPr name="TextBox 12" id="12"/>
          <p:cNvSpPr txBox="true"/>
          <p:nvPr/>
        </p:nvSpPr>
        <p:spPr>
          <a:xfrm rot="0">
            <a:off x="11333902" y="4382967"/>
            <a:ext cx="8822474" cy="3120371"/>
          </a:xfrm>
          <a:prstGeom prst="rect">
            <a:avLst/>
          </a:prstGeom>
        </p:spPr>
        <p:txBody>
          <a:bodyPr anchor="t" rtlCol="false" tIns="0" lIns="0" bIns="0" rIns="0">
            <a:spAutoFit/>
          </a:bodyPr>
          <a:lstStyle/>
          <a:p>
            <a:pPr algn="l">
              <a:lnSpc>
                <a:spcPts val="3090"/>
              </a:lnSpc>
            </a:pPr>
            <a:r>
              <a:rPr lang="en-US" sz="2575">
                <a:solidFill>
                  <a:srgbClr val="3F3A35"/>
                </a:solidFill>
                <a:latin typeface="Aptos"/>
                <a:ea typeface="Aptos"/>
                <a:cs typeface="Aptos"/>
                <a:sym typeface="Aptos"/>
              </a:rPr>
              <a:t>Daily meds are in: [bag/pouch]</a:t>
            </a:r>
          </a:p>
          <a:p>
            <a:pPr algn="l">
              <a:lnSpc>
                <a:spcPts val="3090"/>
              </a:lnSpc>
            </a:pPr>
            <a:r>
              <a:rPr lang="en-US" sz="2575">
                <a:solidFill>
                  <a:srgbClr val="3F3A35"/>
                </a:solidFill>
                <a:latin typeface="Aptos"/>
                <a:ea typeface="Aptos"/>
                <a:cs typeface="Aptos"/>
                <a:sym typeface="Aptos"/>
              </a:rPr>
              <a:t>Rescue meds are in: [bag/pouch]</a:t>
            </a:r>
          </a:p>
          <a:p>
            <a:pPr algn="l">
              <a:lnSpc>
                <a:spcPts val="3090"/>
              </a:lnSpc>
            </a:pPr>
            <a:r>
              <a:rPr lang="en-US" sz="2575">
                <a:solidFill>
                  <a:srgbClr val="3F3A35"/>
                </a:solidFill>
                <a:latin typeface="Aptos"/>
                <a:ea typeface="Aptos"/>
                <a:cs typeface="Aptos"/>
                <a:sym typeface="Aptos"/>
              </a:rPr>
              <a:t>Inhaler/adrenaline pens: [location]</a:t>
            </a:r>
          </a:p>
          <a:p>
            <a:pPr algn="l">
              <a:lnSpc>
                <a:spcPts val="3090"/>
              </a:lnSpc>
            </a:pPr>
            <a:r>
              <a:rPr lang="en-US" sz="2575">
                <a:solidFill>
                  <a:srgbClr val="3F3A35"/>
                </a:solidFill>
                <a:latin typeface="Aptos"/>
                <a:ea typeface="Aptos"/>
                <a:cs typeface="Aptos"/>
                <a:sym typeface="Aptos"/>
              </a:rPr>
              <a:t>Anti-sickness plan: [ ]</a:t>
            </a:r>
          </a:p>
          <a:p>
            <a:pPr algn="l">
              <a:lnSpc>
                <a:spcPts val="3090"/>
              </a:lnSpc>
            </a:pPr>
            <a:r>
              <a:rPr lang="en-US" sz="2575">
                <a:solidFill>
                  <a:srgbClr val="3F3A35"/>
                </a:solidFill>
                <a:latin typeface="Aptos"/>
                <a:ea typeface="Aptos"/>
                <a:cs typeface="Aptos"/>
                <a:sym typeface="Aptos"/>
              </a:rPr>
              <a:t>Glucose/snacks: [ ]</a:t>
            </a:r>
          </a:p>
        </p:txBody>
      </p:sp>
      <p:grpSp>
        <p:nvGrpSpPr>
          <p:cNvPr name="Group 13" id="13"/>
          <p:cNvGrpSpPr/>
          <p:nvPr/>
        </p:nvGrpSpPr>
        <p:grpSpPr>
          <a:xfrm rot="0">
            <a:off x="909952" y="8413794"/>
            <a:ext cx="19578999" cy="3795046"/>
            <a:chOff x="0" y="0"/>
            <a:chExt cx="26105333" cy="5060061"/>
          </a:xfrm>
        </p:grpSpPr>
        <p:sp>
          <p:nvSpPr>
            <p:cNvPr name="Freeform 14" id="14"/>
            <p:cNvSpPr/>
            <p:nvPr/>
          </p:nvSpPr>
          <p:spPr>
            <a:xfrm flipH="false" flipV="false" rot="0">
              <a:off x="0" y="0"/>
              <a:ext cx="26105358" cy="5060061"/>
            </a:xfrm>
            <a:custGeom>
              <a:avLst/>
              <a:gdLst/>
              <a:ahLst/>
              <a:cxnLst/>
              <a:rect r="r" b="b" t="t" l="l"/>
              <a:pathLst>
                <a:path h="5060061" w="26105358">
                  <a:moveTo>
                    <a:pt x="0" y="0"/>
                  </a:moveTo>
                  <a:lnTo>
                    <a:pt x="26105358" y="0"/>
                  </a:lnTo>
                  <a:lnTo>
                    <a:pt x="26105358" y="5060061"/>
                  </a:lnTo>
                  <a:lnTo>
                    <a:pt x="0" y="5060061"/>
                  </a:lnTo>
                  <a:close/>
                </a:path>
              </a:pathLst>
            </a:custGeom>
            <a:solidFill>
              <a:srgbClr val="FFFDF8"/>
            </a:solidFill>
            <a:ln w="43126" cap="sq">
              <a:solidFill>
                <a:srgbClr val="5B544E"/>
              </a:solidFill>
              <a:prstDash val="solid"/>
              <a:miter/>
            </a:ln>
          </p:spPr>
        </p:sp>
      </p:grpSp>
      <p:sp>
        <p:nvSpPr>
          <p:cNvPr name="TextBox 15" id="15"/>
          <p:cNvSpPr txBox="true"/>
          <p:nvPr/>
        </p:nvSpPr>
        <p:spPr>
          <a:xfrm rot="0">
            <a:off x="1242527" y="8668741"/>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Hospital bag map</a:t>
            </a:r>
          </a:p>
        </p:txBody>
      </p:sp>
      <p:sp>
        <p:nvSpPr>
          <p:cNvPr name="TextBox 16" id="16"/>
          <p:cNvSpPr txBox="true"/>
          <p:nvPr/>
        </p:nvSpPr>
        <p:spPr>
          <a:xfrm rot="0">
            <a:off x="1242527" y="9367380"/>
            <a:ext cx="18913850" cy="2612393"/>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Bag 1: [labour clothes / TENS / comb / eye mask / charger / toiletries]</a:t>
            </a:r>
          </a:p>
          <a:p>
            <a:pPr algn="l">
              <a:lnSpc>
                <a:spcPts val="3056"/>
              </a:lnSpc>
            </a:pPr>
            <a:r>
              <a:rPr lang="en-US" sz="2546">
                <a:solidFill>
                  <a:srgbClr val="3F3A35"/>
                </a:solidFill>
                <a:latin typeface="Aptos"/>
                <a:ea typeface="Aptos"/>
                <a:cs typeface="Aptos"/>
                <a:sym typeface="Aptos"/>
              </a:rPr>
              <a:t>Bag 2: [products / meds / fan / speaker / towels]</a:t>
            </a:r>
          </a:p>
          <a:p>
            <a:pPr algn="l">
              <a:lnSpc>
                <a:spcPts val="3056"/>
              </a:lnSpc>
            </a:pPr>
            <a:r>
              <a:rPr lang="en-US" sz="2546">
                <a:solidFill>
                  <a:srgbClr val="3F3A35"/>
                </a:solidFill>
                <a:latin typeface="Aptos"/>
                <a:ea typeface="Aptos"/>
                <a:cs typeface="Aptos"/>
                <a:sym typeface="Aptos"/>
              </a:rPr>
              <a:t>Baby bag: [nappies / blanket / clothes / hat / feeding items]</a:t>
            </a:r>
          </a:p>
          <a:p>
            <a:pPr algn="l">
              <a:lnSpc>
                <a:spcPts val="3056"/>
              </a:lnSpc>
            </a:pPr>
            <a:r>
              <a:rPr lang="en-US" sz="2546">
                <a:solidFill>
                  <a:srgbClr val="3F3A35"/>
                </a:solidFill>
                <a:latin typeface="Aptos"/>
                <a:ea typeface="Aptos"/>
                <a:cs typeface="Aptos"/>
                <a:sym typeface="Aptos"/>
              </a:rPr>
              <a:t>Partner bag: [food / chargers / clothes / notes / cash]</a:t>
            </a:r>
          </a:p>
        </p:txBody>
      </p:sp>
      <p:grpSp>
        <p:nvGrpSpPr>
          <p:cNvPr name="Group 17" id="17"/>
          <p:cNvGrpSpPr/>
          <p:nvPr/>
        </p:nvGrpSpPr>
        <p:grpSpPr>
          <a:xfrm rot="0">
            <a:off x="909952" y="12916100"/>
            <a:ext cx="19578999" cy="2268407"/>
            <a:chOff x="0" y="0"/>
            <a:chExt cx="26105333" cy="3024543"/>
          </a:xfrm>
        </p:grpSpPr>
        <p:sp>
          <p:nvSpPr>
            <p:cNvPr name="Freeform 18" id="18"/>
            <p:cNvSpPr/>
            <p:nvPr/>
          </p:nvSpPr>
          <p:spPr>
            <a:xfrm flipH="false" flipV="false" rot="0">
              <a:off x="0" y="0"/>
              <a:ext cx="26105358" cy="3024505"/>
            </a:xfrm>
            <a:custGeom>
              <a:avLst/>
              <a:gdLst/>
              <a:ahLst/>
              <a:cxnLst/>
              <a:rect r="r" b="b" t="t" l="l"/>
              <a:pathLst>
                <a:path h="3024505" w="26105358">
                  <a:moveTo>
                    <a:pt x="0" y="0"/>
                  </a:moveTo>
                  <a:lnTo>
                    <a:pt x="26105358" y="0"/>
                  </a:lnTo>
                  <a:lnTo>
                    <a:pt x="26105358" y="3024505"/>
                  </a:lnTo>
                  <a:lnTo>
                    <a:pt x="0" y="3024505"/>
                  </a:lnTo>
                  <a:close/>
                </a:path>
              </a:pathLst>
            </a:custGeom>
            <a:solidFill>
              <a:srgbClr val="F1EDE8"/>
            </a:solidFill>
            <a:ln w="43126" cap="sq">
              <a:solidFill>
                <a:srgbClr val="5B544E"/>
              </a:solidFill>
              <a:prstDash val="solid"/>
              <a:miter/>
            </a:ln>
          </p:spPr>
        </p:sp>
      </p:grpSp>
      <p:sp>
        <p:nvSpPr>
          <p:cNvPr name="TextBox 19" id="19"/>
          <p:cNvSpPr txBox="true"/>
          <p:nvPr/>
        </p:nvSpPr>
        <p:spPr>
          <a:xfrm rot="0">
            <a:off x="1242527" y="13171046"/>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Comfort and regulation kit</a:t>
            </a:r>
          </a:p>
        </p:txBody>
      </p:sp>
      <p:sp>
        <p:nvSpPr>
          <p:cNvPr name="TextBox 20" id="20"/>
          <p:cNvSpPr txBox="true"/>
          <p:nvPr/>
        </p:nvSpPr>
        <p:spPr>
          <a:xfrm rot="0">
            <a:off x="1242527" y="13869686"/>
            <a:ext cx="18913850" cy="1085745"/>
          </a:xfrm>
          <a:prstGeom prst="rect">
            <a:avLst/>
          </a:prstGeom>
        </p:spPr>
        <p:txBody>
          <a:bodyPr anchor="t" rtlCol="false" tIns="0" lIns="0" bIns="0" rIns="0">
            <a:spAutoFit/>
          </a:bodyPr>
          <a:lstStyle/>
          <a:p>
            <a:pPr algn="l">
              <a:lnSpc>
                <a:spcPts val="3158"/>
              </a:lnSpc>
            </a:pPr>
            <a:r>
              <a:rPr lang="en-US" sz="2631">
                <a:solidFill>
                  <a:srgbClr val="3F3A35"/>
                </a:solidFill>
                <a:latin typeface="Aptos"/>
                <a:ea typeface="Aptos"/>
                <a:cs typeface="Aptos"/>
                <a:sym typeface="Aptos"/>
              </a:rPr>
              <a:t>[fan / earplugs / headphones / eye mask / projector / familiar scent-free textiles / pillow / bolster / cold packs / hot packs / water bottle / straw / snacks / birth comb / lip balm]</a:t>
            </a:r>
          </a:p>
        </p:txBody>
      </p:sp>
      <p:grpSp>
        <p:nvGrpSpPr>
          <p:cNvPr name="Group 21" id="21"/>
          <p:cNvGrpSpPr/>
          <p:nvPr/>
        </p:nvGrpSpPr>
        <p:grpSpPr>
          <a:xfrm rot="0">
            <a:off x="909952" y="15891767"/>
            <a:ext cx="9487624" cy="3148165"/>
            <a:chOff x="0" y="0"/>
            <a:chExt cx="12650165" cy="4197553"/>
          </a:xfrm>
        </p:grpSpPr>
        <p:sp>
          <p:nvSpPr>
            <p:cNvPr name="Freeform 22" id="22"/>
            <p:cNvSpPr/>
            <p:nvPr/>
          </p:nvSpPr>
          <p:spPr>
            <a:xfrm flipH="false" flipV="false" rot="0">
              <a:off x="0" y="0"/>
              <a:ext cx="12650216" cy="4197604"/>
            </a:xfrm>
            <a:custGeom>
              <a:avLst/>
              <a:gdLst/>
              <a:ahLst/>
              <a:cxnLst/>
              <a:rect r="r" b="b" t="t" l="l"/>
              <a:pathLst>
                <a:path h="4197604" w="12650216">
                  <a:moveTo>
                    <a:pt x="0" y="0"/>
                  </a:moveTo>
                  <a:lnTo>
                    <a:pt x="12650216" y="0"/>
                  </a:lnTo>
                  <a:lnTo>
                    <a:pt x="12650216" y="4197604"/>
                  </a:lnTo>
                  <a:lnTo>
                    <a:pt x="0" y="4197604"/>
                  </a:lnTo>
                  <a:close/>
                </a:path>
              </a:pathLst>
            </a:custGeom>
            <a:solidFill>
              <a:srgbClr val="FFFDF8"/>
            </a:solidFill>
            <a:ln w="43126" cap="sq">
              <a:solidFill>
                <a:srgbClr val="5B544E"/>
              </a:solidFill>
              <a:prstDash val="solid"/>
              <a:miter/>
            </a:ln>
          </p:spPr>
        </p:sp>
      </p:grpSp>
      <p:sp>
        <p:nvSpPr>
          <p:cNvPr name="TextBox 23" id="23"/>
          <p:cNvSpPr txBox="true"/>
          <p:nvPr/>
        </p:nvSpPr>
        <p:spPr>
          <a:xfrm rot="0">
            <a:off x="1242527" y="16146713"/>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Baby / golden hour kit</a:t>
            </a:r>
          </a:p>
        </p:txBody>
      </p:sp>
      <p:sp>
        <p:nvSpPr>
          <p:cNvPr name="TextBox 24" id="24"/>
          <p:cNvSpPr txBox="true"/>
          <p:nvPr/>
        </p:nvSpPr>
        <p:spPr>
          <a:xfrm rot="0">
            <a:off x="1242527" y="16845344"/>
            <a:ext cx="8822474" cy="1965512"/>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[own towel / hat / blanket / first outfit / nappy / muslin / feeding support / colostrum if relevant]</a:t>
            </a:r>
          </a:p>
          <a:p>
            <a:pPr algn="l">
              <a:lnSpc>
                <a:spcPts val="3056"/>
              </a:lnSpc>
            </a:pPr>
            <a:r>
              <a:rPr lang="en-US" sz="2546">
                <a:solidFill>
                  <a:srgbClr val="3F3A35"/>
                </a:solidFill>
                <a:latin typeface="Aptos"/>
                <a:ea typeface="Aptos"/>
                <a:cs typeface="Aptos"/>
                <a:sym typeface="Aptos"/>
              </a:rPr>
              <a:t>Instruction: use our own baby textiles unless urgent or agreed.</a:t>
            </a:r>
          </a:p>
        </p:txBody>
      </p:sp>
      <p:grpSp>
        <p:nvGrpSpPr>
          <p:cNvPr name="Group 25" id="25"/>
          <p:cNvGrpSpPr/>
          <p:nvPr/>
        </p:nvGrpSpPr>
        <p:grpSpPr>
          <a:xfrm rot="0">
            <a:off x="11001327" y="15891767"/>
            <a:ext cx="9487624" cy="3148165"/>
            <a:chOff x="0" y="0"/>
            <a:chExt cx="12650165" cy="4197553"/>
          </a:xfrm>
        </p:grpSpPr>
        <p:sp>
          <p:nvSpPr>
            <p:cNvPr name="Freeform 26" id="26"/>
            <p:cNvSpPr/>
            <p:nvPr/>
          </p:nvSpPr>
          <p:spPr>
            <a:xfrm flipH="false" flipV="false" rot="0">
              <a:off x="0" y="0"/>
              <a:ext cx="12650216" cy="4197604"/>
            </a:xfrm>
            <a:custGeom>
              <a:avLst/>
              <a:gdLst/>
              <a:ahLst/>
              <a:cxnLst/>
              <a:rect r="r" b="b" t="t" l="l"/>
              <a:pathLst>
                <a:path h="4197604" w="12650216">
                  <a:moveTo>
                    <a:pt x="0" y="0"/>
                  </a:moveTo>
                  <a:lnTo>
                    <a:pt x="12650216" y="0"/>
                  </a:lnTo>
                  <a:lnTo>
                    <a:pt x="12650216" y="4197604"/>
                  </a:lnTo>
                  <a:lnTo>
                    <a:pt x="0" y="4197604"/>
                  </a:lnTo>
                  <a:close/>
                </a:path>
              </a:pathLst>
            </a:custGeom>
            <a:solidFill>
              <a:srgbClr val="FFFDF8"/>
            </a:solidFill>
            <a:ln w="43126" cap="sq">
              <a:solidFill>
                <a:srgbClr val="5B544E"/>
              </a:solidFill>
              <a:prstDash val="solid"/>
              <a:miter/>
            </a:ln>
          </p:spPr>
        </p:sp>
      </p:grpSp>
      <p:sp>
        <p:nvSpPr>
          <p:cNvPr name="TextBox 27" id="27"/>
          <p:cNvSpPr txBox="true"/>
          <p:nvPr/>
        </p:nvSpPr>
        <p:spPr>
          <a:xfrm rot="0">
            <a:off x="11333902" y="16146713"/>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Theatre / emergency kit</a:t>
            </a:r>
          </a:p>
        </p:txBody>
      </p:sp>
      <p:sp>
        <p:nvSpPr>
          <p:cNvPr name="TextBox 28" id="28"/>
          <p:cNvSpPr txBox="true"/>
          <p:nvPr/>
        </p:nvSpPr>
        <p:spPr>
          <a:xfrm rot="0">
            <a:off x="11333902" y="16845344"/>
            <a:ext cx="8822474" cy="1965512"/>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[collar / braces / medication list / allergy list / tolerated tape/dressings / anti-sickness notes / phone charger / partner instructions]</a:t>
            </a:r>
          </a:p>
          <a:p>
            <a:pPr algn="l">
              <a:lnSpc>
                <a:spcPts val="3056"/>
              </a:lnSpc>
            </a:pPr>
            <a:r>
              <a:rPr lang="en-US" sz="2546">
                <a:solidFill>
                  <a:srgbClr val="3F3A35"/>
                </a:solidFill>
                <a:latin typeface="Aptos"/>
                <a:ea typeface="Aptos"/>
                <a:cs typeface="Aptos"/>
                <a:sym typeface="Aptos"/>
              </a:rPr>
              <a:t>Make this easy to grab.</a:t>
            </a:r>
          </a:p>
        </p:txBody>
      </p:sp>
      <p:grpSp>
        <p:nvGrpSpPr>
          <p:cNvPr name="Group 29" id="29"/>
          <p:cNvGrpSpPr/>
          <p:nvPr/>
        </p:nvGrpSpPr>
        <p:grpSpPr>
          <a:xfrm rot="0">
            <a:off x="909952" y="19798941"/>
            <a:ext cx="19578999" cy="2371906"/>
            <a:chOff x="0" y="0"/>
            <a:chExt cx="26105333" cy="3162541"/>
          </a:xfrm>
        </p:grpSpPr>
        <p:sp>
          <p:nvSpPr>
            <p:cNvPr name="Freeform 30" id="30"/>
            <p:cNvSpPr/>
            <p:nvPr/>
          </p:nvSpPr>
          <p:spPr>
            <a:xfrm flipH="false" flipV="false" rot="0">
              <a:off x="0" y="0"/>
              <a:ext cx="26105358" cy="3162554"/>
            </a:xfrm>
            <a:custGeom>
              <a:avLst/>
              <a:gdLst/>
              <a:ahLst/>
              <a:cxnLst/>
              <a:rect r="r" b="b" t="t" l="l"/>
              <a:pathLst>
                <a:path h="3162554" w="26105358">
                  <a:moveTo>
                    <a:pt x="0" y="0"/>
                  </a:moveTo>
                  <a:lnTo>
                    <a:pt x="26105358" y="0"/>
                  </a:lnTo>
                  <a:lnTo>
                    <a:pt x="26105358" y="3162554"/>
                  </a:lnTo>
                  <a:lnTo>
                    <a:pt x="0" y="3162554"/>
                  </a:lnTo>
                  <a:close/>
                </a:path>
              </a:pathLst>
            </a:custGeom>
            <a:solidFill>
              <a:srgbClr val="FFFDF8"/>
            </a:solidFill>
            <a:ln w="43126" cap="sq">
              <a:solidFill>
                <a:srgbClr val="5B544E"/>
              </a:solidFill>
              <a:prstDash val="solid"/>
              <a:miter/>
            </a:ln>
          </p:spPr>
        </p:sp>
      </p:grpSp>
      <p:grpSp>
        <p:nvGrpSpPr>
          <p:cNvPr name="Group 31" id="31"/>
          <p:cNvGrpSpPr/>
          <p:nvPr/>
        </p:nvGrpSpPr>
        <p:grpSpPr>
          <a:xfrm rot="0">
            <a:off x="913543" y="19802532"/>
            <a:ext cx="19571808" cy="915695"/>
            <a:chOff x="0" y="0"/>
            <a:chExt cx="26095744" cy="1220927"/>
          </a:xfrm>
        </p:grpSpPr>
        <p:sp>
          <p:nvSpPr>
            <p:cNvPr name="Freeform 32" id="32"/>
            <p:cNvSpPr/>
            <p:nvPr/>
          </p:nvSpPr>
          <p:spPr>
            <a:xfrm flipH="false" flipV="false" rot="0">
              <a:off x="0" y="0"/>
              <a:ext cx="26095706" cy="1220978"/>
            </a:xfrm>
            <a:custGeom>
              <a:avLst/>
              <a:gdLst/>
              <a:ahLst/>
              <a:cxnLst/>
              <a:rect r="r" b="b" t="t" l="l"/>
              <a:pathLst>
                <a:path h="1220978" w="26095706">
                  <a:moveTo>
                    <a:pt x="0" y="0"/>
                  </a:moveTo>
                  <a:lnTo>
                    <a:pt x="26095706" y="0"/>
                  </a:lnTo>
                  <a:lnTo>
                    <a:pt x="26095706" y="1220978"/>
                  </a:lnTo>
                  <a:lnTo>
                    <a:pt x="0" y="1220978"/>
                  </a:lnTo>
                  <a:close/>
                </a:path>
              </a:pathLst>
            </a:custGeom>
            <a:solidFill>
              <a:srgbClr val="55504B"/>
            </a:solidFill>
            <a:ln w="35938" cap="sq">
              <a:solidFill>
                <a:srgbClr val="55504B"/>
              </a:solidFill>
              <a:prstDash val="solid"/>
              <a:miter/>
            </a:ln>
          </p:spPr>
        </p:sp>
      </p:grpSp>
      <p:sp>
        <p:nvSpPr>
          <p:cNvPr name="TextBox 33" id="33"/>
          <p:cNvSpPr txBox="true"/>
          <p:nvPr/>
        </p:nvSpPr>
        <p:spPr>
          <a:xfrm rot="0">
            <a:off x="1242527" y="19976259"/>
            <a:ext cx="18913850"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Staff note</a:t>
            </a:r>
          </a:p>
        </p:txBody>
      </p:sp>
      <p:sp>
        <p:nvSpPr>
          <p:cNvPr name="TextBox 34" id="34"/>
          <p:cNvSpPr txBox="true"/>
          <p:nvPr/>
        </p:nvSpPr>
        <p:spPr>
          <a:xfrm rot="0">
            <a:off x="1242527" y="20907775"/>
            <a:ext cx="18913850" cy="1085745"/>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If a product is not listed here, please ask before using it on me or baby unless urgent/life-saving. If urgent exposure is needed, please switch back to my tolerated products/textiles as soon as safe.</a:t>
            </a:r>
          </a:p>
        </p:txBody>
      </p:sp>
      <p:grpSp>
        <p:nvGrpSpPr>
          <p:cNvPr name="Group 35" id="35"/>
          <p:cNvGrpSpPr/>
          <p:nvPr/>
        </p:nvGrpSpPr>
        <p:grpSpPr>
          <a:xfrm rot="0">
            <a:off x="909952" y="23007476"/>
            <a:ext cx="19578999" cy="2501284"/>
            <a:chOff x="0" y="0"/>
            <a:chExt cx="26105333" cy="3335045"/>
          </a:xfrm>
        </p:grpSpPr>
        <p:sp>
          <p:nvSpPr>
            <p:cNvPr name="Freeform 36" id="36"/>
            <p:cNvSpPr/>
            <p:nvPr/>
          </p:nvSpPr>
          <p:spPr>
            <a:xfrm flipH="false" flipV="false" rot="0">
              <a:off x="0" y="0"/>
              <a:ext cx="26105358" cy="3335020"/>
            </a:xfrm>
            <a:custGeom>
              <a:avLst/>
              <a:gdLst/>
              <a:ahLst/>
              <a:cxnLst/>
              <a:rect r="r" b="b" t="t" l="l"/>
              <a:pathLst>
                <a:path h="3335020" w="26105358">
                  <a:moveTo>
                    <a:pt x="0" y="0"/>
                  </a:moveTo>
                  <a:lnTo>
                    <a:pt x="26105358" y="0"/>
                  </a:lnTo>
                  <a:lnTo>
                    <a:pt x="26105358" y="3335020"/>
                  </a:lnTo>
                  <a:lnTo>
                    <a:pt x="0" y="3335020"/>
                  </a:lnTo>
                  <a:close/>
                </a:path>
              </a:pathLst>
            </a:custGeom>
            <a:solidFill>
              <a:srgbClr val="E8DDD5"/>
            </a:solidFill>
            <a:ln w="43126" cap="sq">
              <a:solidFill>
                <a:srgbClr val="D8CBBB"/>
              </a:solidFill>
              <a:prstDash val="solid"/>
              <a:miter/>
            </a:ln>
          </p:spPr>
        </p:sp>
      </p:grpSp>
      <p:sp>
        <p:nvSpPr>
          <p:cNvPr name="TextBox 37" id="37"/>
          <p:cNvSpPr txBox="true"/>
          <p:nvPr/>
        </p:nvSpPr>
        <p:spPr>
          <a:xfrm rot="0">
            <a:off x="1242527" y="23262431"/>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Top three things my partner must know</a:t>
            </a:r>
          </a:p>
        </p:txBody>
      </p:sp>
      <p:sp>
        <p:nvSpPr>
          <p:cNvPr name="TextBox 38" id="38"/>
          <p:cNvSpPr txBox="true"/>
          <p:nvPr/>
        </p:nvSpPr>
        <p:spPr>
          <a:xfrm rot="0">
            <a:off x="1242527" y="23961061"/>
            <a:ext cx="18913850" cy="1318622"/>
          </a:xfrm>
          <a:prstGeom prst="rect">
            <a:avLst/>
          </a:prstGeom>
        </p:spPr>
        <p:txBody>
          <a:bodyPr anchor="t" rtlCol="false" tIns="0" lIns="0" bIns="0" rIns="0">
            <a:spAutoFit/>
          </a:bodyPr>
          <a:lstStyle/>
          <a:p>
            <a:pPr algn="l">
              <a:lnSpc>
                <a:spcPts val="3158"/>
              </a:lnSpc>
            </a:pPr>
            <a:r>
              <a:rPr lang="en-US" sz="2631">
                <a:solidFill>
                  <a:srgbClr val="3F3A35"/>
                </a:solidFill>
                <a:latin typeface="Aptos"/>
                <a:ea typeface="Aptos"/>
                <a:cs typeface="Aptos"/>
                <a:sym typeface="Aptos"/>
              </a:rPr>
              <a:t>1. [Where the birth plan copies are]</a:t>
            </a:r>
          </a:p>
          <a:p>
            <a:pPr algn="l">
              <a:lnSpc>
                <a:spcPts val="3158"/>
              </a:lnSpc>
            </a:pPr>
            <a:r>
              <a:rPr lang="en-US" sz="2631">
                <a:solidFill>
                  <a:srgbClr val="3F3A35"/>
                </a:solidFill>
                <a:latin typeface="Aptos"/>
                <a:ea typeface="Aptos"/>
                <a:cs typeface="Aptos"/>
                <a:sym typeface="Aptos"/>
              </a:rPr>
              <a:t>2. [What to say if the room gets overwhelming]</a:t>
            </a:r>
          </a:p>
          <a:p>
            <a:pPr algn="l">
              <a:lnSpc>
                <a:spcPts val="3158"/>
              </a:lnSpc>
            </a:pPr>
            <a:r>
              <a:rPr lang="en-US" sz="2631">
                <a:solidFill>
                  <a:srgbClr val="3F3A35"/>
                </a:solidFill>
                <a:latin typeface="Aptos"/>
                <a:ea typeface="Aptos"/>
                <a:cs typeface="Aptos"/>
                <a:sym typeface="Aptos"/>
              </a:rPr>
              <a:t>3. [What decision points matter most to me]</a:t>
            </a:r>
          </a:p>
        </p:txBody>
      </p:sp>
      <p:sp>
        <p:nvSpPr>
          <p:cNvPr name="AutoShape 39" id="39"/>
          <p:cNvSpPr/>
          <p:nvPr/>
        </p:nvSpPr>
        <p:spPr>
          <a:xfrm rot="3180">
            <a:off x="922525" y="28846234"/>
            <a:ext cx="19553853" cy="0"/>
          </a:xfrm>
          <a:prstGeom prst="line">
            <a:avLst/>
          </a:prstGeom>
          <a:ln cap="rnd" w="9525">
            <a:solidFill>
              <a:srgbClr val="C8BFB6"/>
            </a:solidFill>
            <a:prstDash val="solid"/>
            <a:headEnd type="none" len="sm" w="sm"/>
            <a:tailEnd type="none" len="sm" w="sm"/>
          </a:ln>
        </p:spPr>
      </p:sp>
      <p:sp>
        <p:nvSpPr>
          <p:cNvPr name="TextBox 40" id="40"/>
          <p:cNvSpPr txBox="true"/>
          <p:nvPr/>
        </p:nvSpPr>
        <p:spPr>
          <a:xfrm rot="0">
            <a:off x="932021" y="29032629"/>
            <a:ext cx="19534861" cy="645871"/>
          </a:xfrm>
          <a:prstGeom prst="rect">
            <a:avLst/>
          </a:prstGeom>
        </p:spPr>
        <p:txBody>
          <a:bodyPr anchor="t" rtlCol="false" tIns="0" lIns="0" bIns="0" rIns="0">
            <a:spAutoFit/>
          </a:bodyPr>
          <a:lstStyle/>
          <a:p>
            <a:pPr algn="ctr">
              <a:lnSpc>
                <a:spcPts val="2614"/>
              </a:lnSpc>
            </a:pPr>
            <a:r>
              <a:rPr lang="en-US" sz="2178">
                <a:solidFill>
                  <a:srgbClr val="726A62"/>
                </a:solidFill>
                <a:latin typeface="Aptos"/>
                <a:ea typeface="Aptos"/>
                <a:cs typeface="Aptos"/>
                <a:sym typeface="Aptos"/>
              </a:rPr>
              <a:t>Editable template - discuss with your maternity team</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F7F4EE"/>
        </a:solidFill>
      </p:bgPr>
    </p:bg>
    <p:spTree>
      <p:nvGrpSpPr>
        <p:cNvPr id="1" name=""/>
        <p:cNvGrpSpPr/>
        <p:nvPr/>
      </p:nvGrpSpPr>
      <p:grpSpPr>
        <a:xfrm>
          <a:off x="0" y="0"/>
          <a:ext cx="0" cy="0"/>
          <a:chOff x="0" y="0"/>
          <a:chExt cx="0" cy="0"/>
        </a:xfrm>
      </p:grpSpPr>
      <p:sp>
        <p:nvSpPr>
          <p:cNvPr name="TextBox 2" id="2"/>
          <p:cNvSpPr txBox="true"/>
          <p:nvPr/>
        </p:nvSpPr>
        <p:spPr>
          <a:xfrm rot="0">
            <a:off x="932021" y="637870"/>
            <a:ext cx="18758602" cy="1198778"/>
          </a:xfrm>
          <a:prstGeom prst="rect">
            <a:avLst/>
          </a:prstGeom>
        </p:spPr>
        <p:txBody>
          <a:bodyPr anchor="t" rtlCol="false" tIns="0" lIns="0" bIns="0" rIns="0">
            <a:spAutoFit/>
          </a:bodyPr>
          <a:lstStyle/>
          <a:p>
            <a:pPr algn="l">
              <a:lnSpc>
                <a:spcPts val="8149"/>
              </a:lnSpc>
            </a:pPr>
            <a:r>
              <a:rPr lang="en-US" sz="6791">
                <a:solidFill>
                  <a:srgbClr val="3F3A35"/>
                </a:solidFill>
                <a:latin typeface="Georgia"/>
                <a:ea typeface="Georgia"/>
                <a:cs typeface="Georgia"/>
                <a:sym typeface="Georgia"/>
              </a:rPr>
              <a:t>COMMUNICATION &amp; CONSENT</a:t>
            </a:r>
          </a:p>
        </p:txBody>
      </p:sp>
      <p:sp>
        <p:nvSpPr>
          <p:cNvPr name="TextBox 3" id="3"/>
          <p:cNvSpPr txBox="true"/>
          <p:nvPr/>
        </p:nvSpPr>
        <p:spPr>
          <a:xfrm rot="0">
            <a:off x="983771" y="1967036"/>
            <a:ext cx="18887970" cy="723490"/>
          </a:xfrm>
          <a:prstGeom prst="rect">
            <a:avLst/>
          </a:prstGeom>
        </p:spPr>
        <p:txBody>
          <a:bodyPr anchor="t" rtlCol="false" tIns="0" lIns="0" bIns="0" rIns="0">
            <a:spAutoFit/>
          </a:bodyPr>
          <a:lstStyle/>
          <a:p>
            <a:pPr algn="l">
              <a:lnSpc>
                <a:spcPts val="3225"/>
              </a:lnSpc>
            </a:pPr>
            <a:r>
              <a:rPr lang="en-US" sz="2688">
                <a:solidFill>
                  <a:srgbClr val="726A62"/>
                </a:solidFill>
                <a:latin typeface="Aptos"/>
                <a:ea typeface="Aptos"/>
                <a:cs typeface="Aptos"/>
                <a:sym typeface="Aptos"/>
              </a:rPr>
              <a:t>Scripts and boundaries for a calmer room</a:t>
            </a:r>
          </a:p>
        </p:txBody>
      </p:sp>
      <p:sp>
        <p:nvSpPr>
          <p:cNvPr name="AutoShape 4" id="4"/>
          <p:cNvSpPr/>
          <p:nvPr/>
        </p:nvSpPr>
        <p:spPr>
          <a:xfrm rot="5040">
            <a:off x="917124" y="2789777"/>
            <a:ext cx="19564645" cy="0"/>
          </a:xfrm>
          <a:prstGeom prst="line">
            <a:avLst/>
          </a:prstGeom>
          <a:ln cap="rnd" w="9525">
            <a:solidFill>
              <a:srgbClr val="5B544E"/>
            </a:solidFill>
            <a:prstDash val="solid"/>
            <a:headEnd type="none" len="sm" w="sm"/>
            <a:tailEnd type="none" len="sm" w="sm"/>
          </a:ln>
        </p:spPr>
      </p:sp>
      <p:grpSp>
        <p:nvGrpSpPr>
          <p:cNvPr name="Group 5" id="5"/>
          <p:cNvGrpSpPr/>
          <p:nvPr/>
        </p:nvGrpSpPr>
        <p:grpSpPr>
          <a:xfrm rot="0">
            <a:off x="909952" y="3471605"/>
            <a:ext cx="19578999" cy="3018787"/>
            <a:chOff x="0" y="0"/>
            <a:chExt cx="26105333" cy="4025049"/>
          </a:xfrm>
        </p:grpSpPr>
        <p:sp>
          <p:nvSpPr>
            <p:cNvPr name="Freeform 6" id="6"/>
            <p:cNvSpPr/>
            <p:nvPr/>
          </p:nvSpPr>
          <p:spPr>
            <a:xfrm flipH="false" flipV="false" rot="0">
              <a:off x="0" y="0"/>
              <a:ext cx="26105358" cy="4025011"/>
            </a:xfrm>
            <a:custGeom>
              <a:avLst/>
              <a:gdLst/>
              <a:ahLst/>
              <a:cxnLst/>
              <a:rect r="r" b="b" t="t" l="l"/>
              <a:pathLst>
                <a:path h="4025011" w="26105358">
                  <a:moveTo>
                    <a:pt x="0" y="0"/>
                  </a:moveTo>
                  <a:lnTo>
                    <a:pt x="26105358" y="0"/>
                  </a:lnTo>
                  <a:lnTo>
                    <a:pt x="26105358" y="4025011"/>
                  </a:lnTo>
                  <a:lnTo>
                    <a:pt x="0" y="4025011"/>
                  </a:lnTo>
                  <a:close/>
                </a:path>
              </a:pathLst>
            </a:custGeom>
            <a:solidFill>
              <a:srgbClr val="FFFDF8"/>
            </a:solidFill>
            <a:ln w="43126" cap="sq">
              <a:solidFill>
                <a:srgbClr val="5B544E"/>
              </a:solidFill>
              <a:prstDash val="solid"/>
              <a:miter/>
            </a:ln>
          </p:spPr>
        </p:sp>
      </p:grpSp>
      <p:sp>
        <p:nvSpPr>
          <p:cNvPr name="TextBox 7" id="7"/>
          <p:cNvSpPr txBox="true"/>
          <p:nvPr/>
        </p:nvSpPr>
        <p:spPr>
          <a:xfrm rot="0">
            <a:off x="1242527" y="3726551"/>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My communication needs</a:t>
            </a:r>
          </a:p>
        </p:txBody>
      </p:sp>
      <p:sp>
        <p:nvSpPr>
          <p:cNvPr name="TextBox 8" id="8"/>
          <p:cNvSpPr txBox="true"/>
          <p:nvPr/>
        </p:nvSpPr>
        <p:spPr>
          <a:xfrm rot="0">
            <a:off x="1242527" y="4434716"/>
            <a:ext cx="18913850" cy="1826609"/>
          </a:xfrm>
          <a:prstGeom prst="rect">
            <a:avLst/>
          </a:prstGeom>
        </p:spPr>
        <p:txBody>
          <a:bodyPr anchor="t" rtlCol="false" tIns="0" lIns="0" bIns="0" rIns="0">
            <a:spAutoFit/>
          </a:bodyPr>
          <a:lstStyle/>
          <a:p>
            <a:pPr algn="l">
              <a:lnSpc>
                <a:spcPts val="3090"/>
              </a:lnSpc>
            </a:pPr>
            <a:r>
              <a:rPr lang="en-US" sz="2575">
                <a:solidFill>
                  <a:srgbClr val="3F3A35"/>
                </a:solidFill>
                <a:latin typeface="Aptos"/>
                <a:ea typeface="Aptos"/>
                <a:cs typeface="Aptos"/>
                <a:sym typeface="Aptos"/>
              </a:rPr>
              <a:t>Helpful: [clear explanation / one person speaking / calm tone / written options / partner included]</a:t>
            </a:r>
          </a:p>
          <a:p>
            <a:pPr algn="l">
              <a:lnSpc>
                <a:spcPts val="3090"/>
              </a:lnSpc>
            </a:pPr>
            <a:r>
              <a:rPr lang="en-US" sz="2575">
                <a:solidFill>
                  <a:srgbClr val="3F3A35"/>
                </a:solidFill>
                <a:latin typeface="Aptos"/>
                <a:ea typeface="Aptos"/>
                <a:cs typeface="Aptos"/>
                <a:sym typeface="Aptos"/>
              </a:rPr>
              <a:t>Unhelpful: [rushing / repeated offers / touching before asking / bright lights / side conversations / too many people]</a:t>
            </a:r>
          </a:p>
        </p:txBody>
      </p:sp>
      <p:grpSp>
        <p:nvGrpSpPr>
          <p:cNvPr name="Group 9" id="9"/>
          <p:cNvGrpSpPr/>
          <p:nvPr/>
        </p:nvGrpSpPr>
        <p:grpSpPr>
          <a:xfrm rot="0">
            <a:off x="909952" y="7275281"/>
            <a:ext cx="9487624" cy="5347564"/>
            <a:chOff x="0" y="0"/>
            <a:chExt cx="12650165" cy="7130085"/>
          </a:xfrm>
        </p:grpSpPr>
        <p:sp>
          <p:nvSpPr>
            <p:cNvPr name="Freeform 10" id="10"/>
            <p:cNvSpPr/>
            <p:nvPr/>
          </p:nvSpPr>
          <p:spPr>
            <a:xfrm flipH="false" flipV="false" rot="0">
              <a:off x="0" y="0"/>
              <a:ext cx="12650216" cy="7130034"/>
            </a:xfrm>
            <a:custGeom>
              <a:avLst/>
              <a:gdLst/>
              <a:ahLst/>
              <a:cxnLst/>
              <a:rect r="r" b="b" t="t" l="l"/>
              <a:pathLst>
                <a:path h="7130034" w="12650216">
                  <a:moveTo>
                    <a:pt x="0" y="0"/>
                  </a:moveTo>
                  <a:lnTo>
                    <a:pt x="12650216" y="0"/>
                  </a:lnTo>
                  <a:lnTo>
                    <a:pt x="12650216" y="7130034"/>
                  </a:lnTo>
                  <a:lnTo>
                    <a:pt x="0" y="7130034"/>
                  </a:lnTo>
                  <a:close/>
                </a:path>
              </a:pathLst>
            </a:custGeom>
            <a:solidFill>
              <a:srgbClr val="FFFDF8"/>
            </a:solidFill>
            <a:ln w="43126" cap="sq">
              <a:solidFill>
                <a:srgbClr val="5B544E"/>
              </a:solidFill>
              <a:prstDash val="solid"/>
              <a:miter/>
            </a:ln>
          </p:spPr>
        </p:sp>
      </p:grpSp>
      <p:grpSp>
        <p:nvGrpSpPr>
          <p:cNvPr name="Group 11" id="11"/>
          <p:cNvGrpSpPr/>
          <p:nvPr/>
        </p:nvGrpSpPr>
        <p:grpSpPr>
          <a:xfrm rot="0">
            <a:off x="913543" y="7278872"/>
            <a:ext cx="9480433" cy="915695"/>
            <a:chOff x="0" y="0"/>
            <a:chExt cx="12640577" cy="1220927"/>
          </a:xfrm>
        </p:grpSpPr>
        <p:sp>
          <p:nvSpPr>
            <p:cNvPr name="Freeform 12" id="12"/>
            <p:cNvSpPr/>
            <p:nvPr/>
          </p:nvSpPr>
          <p:spPr>
            <a:xfrm flipH="false" flipV="false" rot="0">
              <a:off x="0" y="0"/>
              <a:ext cx="12640564" cy="1220978"/>
            </a:xfrm>
            <a:custGeom>
              <a:avLst/>
              <a:gdLst/>
              <a:ahLst/>
              <a:cxnLst/>
              <a:rect r="r" b="b" t="t" l="l"/>
              <a:pathLst>
                <a:path h="1220978" w="12640564">
                  <a:moveTo>
                    <a:pt x="0" y="0"/>
                  </a:moveTo>
                  <a:lnTo>
                    <a:pt x="12640564" y="0"/>
                  </a:lnTo>
                  <a:lnTo>
                    <a:pt x="12640564" y="1220978"/>
                  </a:lnTo>
                  <a:lnTo>
                    <a:pt x="0" y="1220978"/>
                  </a:lnTo>
                  <a:close/>
                </a:path>
              </a:pathLst>
            </a:custGeom>
            <a:solidFill>
              <a:srgbClr val="55504B"/>
            </a:solidFill>
            <a:ln w="35938" cap="sq">
              <a:solidFill>
                <a:srgbClr val="55504B"/>
              </a:solidFill>
              <a:prstDash val="solid"/>
              <a:miter/>
            </a:ln>
          </p:spPr>
        </p:sp>
      </p:grpSp>
      <p:sp>
        <p:nvSpPr>
          <p:cNvPr name="TextBox 13" id="13"/>
          <p:cNvSpPr txBox="true"/>
          <p:nvPr/>
        </p:nvSpPr>
        <p:spPr>
          <a:xfrm rot="0">
            <a:off x="1242527" y="7452598"/>
            <a:ext cx="8822474"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Before any intervention, please tell me</a:t>
            </a:r>
          </a:p>
        </p:txBody>
      </p:sp>
      <p:sp>
        <p:nvSpPr>
          <p:cNvPr name="TextBox 14" id="14"/>
          <p:cNvSpPr txBox="true"/>
          <p:nvPr/>
        </p:nvSpPr>
        <p:spPr>
          <a:xfrm rot="0">
            <a:off x="1242527" y="8393640"/>
            <a:ext cx="8822474" cy="4051887"/>
          </a:xfrm>
          <a:prstGeom prst="rect">
            <a:avLst/>
          </a:prstGeom>
        </p:spPr>
        <p:txBody>
          <a:bodyPr anchor="t" rtlCol="false" tIns="0" lIns="0" bIns="0" rIns="0">
            <a:spAutoFit/>
          </a:bodyPr>
          <a:lstStyle/>
          <a:p>
            <a:pPr algn="l">
              <a:lnSpc>
                <a:spcPts val="2988"/>
              </a:lnSpc>
            </a:pPr>
            <a:r>
              <a:rPr lang="en-US" sz="2490">
                <a:solidFill>
                  <a:srgbClr val="3F3A35"/>
                </a:solidFill>
                <a:latin typeface="Aptos"/>
                <a:ea typeface="Aptos"/>
                <a:cs typeface="Aptos"/>
                <a:sym typeface="Aptos"/>
              </a:rPr>
              <a:t>1. What are you recommending?</a:t>
            </a:r>
          </a:p>
          <a:p>
            <a:pPr algn="l">
              <a:lnSpc>
                <a:spcPts val="2988"/>
              </a:lnSpc>
            </a:pPr>
            <a:r>
              <a:rPr lang="en-US" sz="2490">
                <a:solidFill>
                  <a:srgbClr val="3F3A35"/>
                </a:solidFill>
                <a:latin typeface="Aptos"/>
                <a:ea typeface="Aptos"/>
                <a:cs typeface="Aptos"/>
                <a:sym typeface="Aptos"/>
              </a:rPr>
              <a:t>2. Why now?</a:t>
            </a:r>
          </a:p>
          <a:p>
            <a:pPr algn="l">
              <a:lnSpc>
                <a:spcPts val="2988"/>
              </a:lnSpc>
            </a:pPr>
            <a:r>
              <a:rPr lang="en-US" sz="2490">
                <a:solidFill>
                  <a:srgbClr val="3F3A35"/>
                </a:solidFill>
                <a:latin typeface="Aptos"/>
                <a:ea typeface="Aptos"/>
                <a:cs typeface="Aptos"/>
                <a:sym typeface="Aptos"/>
              </a:rPr>
              <a:t>3. What are the benefits?</a:t>
            </a:r>
          </a:p>
          <a:p>
            <a:pPr algn="l">
              <a:lnSpc>
                <a:spcPts val="2988"/>
              </a:lnSpc>
            </a:pPr>
            <a:r>
              <a:rPr lang="en-US" sz="2490">
                <a:solidFill>
                  <a:srgbClr val="3F3A35"/>
                </a:solidFill>
                <a:latin typeface="Aptos"/>
                <a:ea typeface="Aptos"/>
                <a:cs typeface="Aptos"/>
                <a:sym typeface="Aptos"/>
              </a:rPr>
              <a:t>4. What are the risks?</a:t>
            </a:r>
          </a:p>
          <a:p>
            <a:pPr algn="l">
              <a:lnSpc>
                <a:spcPts val="2988"/>
              </a:lnSpc>
            </a:pPr>
            <a:r>
              <a:rPr lang="en-US" sz="2490">
                <a:solidFill>
                  <a:srgbClr val="3F3A35"/>
                </a:solidFill>
                <a:latin typeface="Aptos"/>
                <a:ea typeface="Aptos"/>
                <a:cs typeface="Aptos"/>
                <a:sym typeface="Aptos"/>
              </a:rPr>
              <a:t>5. What are the alternatives?</a:t>
            </a:r>
          </a:p>
          <a:p>
            <a:pPr algn="l">
              <a:lnSpc>
                <a:spcPts val="2988"/>
              </a:lnSpc>
            </a:pPr>
            <a:r>
              <a:rPr lang="en-US" sz="2490">
                <a:solidFill>
                  <a:srgbClr val="3F3A35"/>
                </a:solidFill>
                <a:latin typeface="Aptos"/>
                <a:ea typeface="Aptos"/>
                <a:cs typeface="Aptos"/>
                <a:sym typeface="Aptos"/>
              </a:rPr>
              <a:t>6. What happens if we wait 10/30/60 minutes?</a:t>
            </a:r>
          </a:p>
          <a:p>
            <a:pPr algn="l">
              <a:lnSpc>
                <a:spcPts val="2988"/>
              </a:lnSpc>
            </a:pPr>
            <a:r>
              <a:rPr lang="en-US" sz="2490">
                <a:solidFill>
                  <a:srgbClr val="3F3A35"/>
                </a:solidFill>
                <a:latin typeface="Aptos"/>
                <a:ea typeface="Aptos"/>
                <a:cs typeface="Aptos"/>
                <a:sym typeface="Aptos"/>
              </a:rPr>
              <a:t>7. Is this urgent or do we have time to decide?</a:t>
            </a:r>
          </a:p>
        </p:txBody>
      </p:sp>
      <p:grpSp>
        <p:nvGrpSpPr>
          <p:cNvPr name="Group 15" id="15"/>
          <p:cNvGrpSpPr/>
          <p:nvPr/>
        </p:nvGrpSpPr>
        <p:grpSpPr>
          <a:xfrm rot="0">
            <a:off x="11001327" y="7275281"/>
            <a:ext cx="9487624" cy="5347564"/>
            <a:chOff x="0" y="0"/>
            <a:chExt cx="12650165" cy="7130085"/>
          </a:xfrm>
        </p:grpSpPr>
        <p:sp>
          <p:nvSpPr>
            <p:cNvPr name="Freeform 16" id="16"/>
            <p:cNvSpPr/>
            <p:nvPr/>
          </p:nvSpPr>
          <p:spPr>
            <a:xfrm flipH="false" flipV="false" rot="0">
              <a:off x="0" y="0"/>
              <a:ext cx="12650216" cy="7130034"/>
            </a:xfrm>
            <a:custGeom>
              <a:avLst/>
              <a:gdLst/>
              <a:ahLst/>
              <a:cxnLst/>
              <a:rect r="r" b="b" t="t" l="l"/>
              <a:pathLst>
                <a:path h="7130034" w="12650216">
                  <a:moveTo>
                    <a:pt x="0" y="0"/>
                  </a:moveTo>
                  <a:lnTo>
                    <a:pt x="12650216" y="0"/>
                  </a:lnTo>
                  <a:lnTo>
                    <a:pt x="12650216" y="7130034"/>
                  </a:lnTo>
                  <a:lnTo>
                    <a:pt x="0" y="7130034"/>
                  </a:lnTo>
                  <a:close/>
                </a:path>
              </a:pathLst>
            </a:custGeom>
            <a:solidFill>
              <a:srgbClr val="FFFDF8"/>
            </a:solidFill>
            <a:ln w="43126" cap="sq">
              <a:solidFill>
                <a:srgbClr val="5B544E"/>
              </a:solidFill>
              <a:prstDash val="solid"/>
              <a:miter/>
            </a:ln>
          </p:spPr>
        </p:sp>
      </p:grpSp>
      <p:sp>
        <p:nvSpPr>
          <p:cNvPr name="TextBox 17" id="17"/>
          <p:cNvSpPr txBox="true"/>
          <p:nvPr/>
        </p:nvSpPr>
        <p:spPr>
          <a:xfrm rot="0">
            <a:off x="11333902" y="7530227"/>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My partner can say</a:t>
            </a:r>
          </a:p>
        </p:txBody>
      </p:sp>
      <p:sp>
        <p:nvSpPr>
          <p:cNvPr name="TextBox 18" id="18"/>
          <p:cNvSpPr txBox="true"/>
          <p:nvPr/>
        </p:nvSpPr>
        <p:spPr>
          <a:xfrm rot="0">
            <a:off x="11333902" y="8238392"/>
            <a:ext cx="8822474" cy="4155386"/>
          </a:xfrm>
          <a:prstGeom prst="rect">
            <a:avLst/>
          </a:prstGeom>
        </p:spPr>
        <p:txBody>
          <a:bodyPr anchor="t" rtlCol="false" tIns="0" lIns="0" bIns="0" rIns="0">
            <a:spAutoFit/>
          </a:bodyPr>
          <a:lstStyle/>
          <a:p>
            <a:pPr algn="l">
              <a:lnSpc>
                <a:spcPts val="2988"/>
              </a:lnSpc>
            </a:pPr>
            <a:r>
              <a:rPr lang="en-US" sz="2490">
                <a:solidFill>
                  <a:srgbClr val="3F3A35"/>
                </a:solidFill>
                <a:latin typeface="Aptos"/>
                <a:ea typeface="Aptos"/>
                <a:cs typeface="Aptos"/>
                <a:sym typeface="Aptos"/>
              </a:rPr>
              <a:t>“Can we have one minute to talk?”</a:t>
            </a:r>
          </a:p>
          <a:p>
            <a:pPr algn="l">
              <a:lnSpc>
                <a:spcPts val="2988"/>
              </a:lnSpc>
            </a:pPr>
            <a:r>
              <a:rPr lang="en-US" sz="2490">
                <a:solidFill>
                  <a:srgbClr val="3F3A35"/>
                </a:solidFill>
                <a:latin typeface="Aptos"/>
                <a:ea typeface="Aptos"/>
                <a:cs typeface="Aptos"/>
                <a:sym typeface="Aptos"/>
              </a:rPr>
              <a:t>“Please explain the options again slowly.”</a:t>
            </a:r>
          </a:p>
          <a:p>
            <a:pPr algn="l">
              <a:lnSpc>
                <a:spcPts val="2988"/>
              </a:lnSpc>
            </a:pPr>
            <a:r>
              <a:rPr lang="en-US" sz="2490">
                <a:solidFill>
                  <a:srgbClr val="3F3A35"/>
                </a:solidFill>
                <a:latin typeface="Aptos"/>
                <a:ea typeface="Aptos"/>
                <a:cs typeface="Aptos"/>
                <a:sym typeface="Aptos"/>
              </a:rPr>
              <a:t>“Can we dim the room and reduce staff if safe?”</a:t>
            </a:r>
          </a:p>
          <a:p>
            <a:pPr algn="l">
              <a:lnSpc>
                <a:spcPts val="2988"/>
              </a:lnSpc>
            </a:pPr>
            <a:r>
              <a:rPr lang="en-US" sz="2490">
                <a:solidFill>
                  <a:srgbClr val="3F3A35"/>
                </a:solidFill>
                <a:latin typeface="Aptos"/>
                <a:ea typeface="Aptos"/>
                <a:cs typeface="Aptos"/>
                <a:sym typeface="Aptos"/>
              </a:rPr>
              <a:t>“Please check the allergy/product page first.”</a:t>
            </a:r>
          </a:p>
          <a:p>
            <a:pPr algn="l">
              <a:lnSpc>
                <a:spcPts val="2988"/>
              </a:lnSpc>
            </a:pPr>
            <a:r>
              <a:rPr lang="en-US" sz="2490">
                <a:solidFill>
                  <a:srgbClr val="3F3A35"/>
                </a:solidFill>
                <a:latin typeface="Aptos"/>
                <a:ea typeface="Aptos"/>
                <a:cs typeface="Aptos"/>
                <a:sym typeface="Aptos"/>
              </a:rPr>
              <a:t>“Is this an emergency or a recommendation?”</a:t>
            </a:r>
          </a:p>
          <a:p>
            <a:pPr algn="l">
              <a:lnSpc>
                <a:spcPts val="2988"/>
              </a:lnSpc>
            </a:pPr>
            <a:r>
              <a:rPr lang="en-US" sz="2490">
                <a:solidFill>
                  <a:srgbClr val="3F3A35"/>
                </a:solidFill>
                <a:latin typeface="Aptos"/>
                <a:ea typeface="Aptos"/>
                <a:cs typeface="Aptos"/>
                <a:sym typeface="Aptos"/>
              </a:rPr>
              <a:t>“What happens if we wait?”</a:t>
            </a:r>
          </a:p>
        </p:txBody>
      </p:sp>
      <p:grpSp>
        <p:nvGrpSpPr>
          <p:cNvPr name="Group 19" id="19"/>
          <p:cNvGrpSpPr/>
          <p:nvPr/>
        </p:nvGrpSpPr>
        <p:grpSpPr>
          <a:xfrm rot="0">
            <a:off x="909952" y="13381853"/>
            <a:ext cx="9487624" cy="4183180"/>
            <a:chOff x="0" y="0"/>
            <a:chExt cx="12650165" cy="5577573"/>
          </a:xfrm>
        </p:grpSpPr>
        <p:sp>
          <p:nvSpPr>
            <p:cNvPr name="Freeform 20" id="20"/>
            <p:cNvSpPr/>
            <p:nvPr/>
          </p:nvSpPr>
          <p:spPr>
            <a:xfrm flipH="false" flipV="false" rot="0">
              <a:off x="0" y="0"/>
              <a:ext cx="12650216" cy="5577586"/>
            </a:xfrm>
            <a:custGeom>
              <a:avLst/>
              <a:gdLst/>
              <a:ahLst/>
              <a:cxnLst/>
              <a:rect r="r" b="b" t="t" l="l"/>
              <a:pathLst>
                <a:path h="5577586" w="12650216">
                  <a:moveTo>
                    <a:pt x="0" y="0"/>
                  </a:moveTo>
                  <a:lnTo>
                    <a:pt x="12650216" y="0"/>
                  </a:lnTo>
                  <a:lnTo>
                    <a:pt x="12650216" y="5577586"/>
                  </a:lnTo>
                  <a:lnTo>
                    <a:pt x="0" y="5577586"/>
                  </a:lnTo>
                  <a:close/>
                </a:path>
              </a:pathLst>
            </a:custGeom>
            <a:solidFill>
              <a:srgbClr val="FFFDF8"/>
            </a:solidFill>
            <a:ln w="43126" cap="sq">
              <a:solidFill>
                <a:srgbClr val="5B544E"/>
              </a:solidFill>
              <a:prstDash val="solid"/>
              <a:miter/>
            </a:ln>
          </p:spPr>
        </p:sp>
      </p:grpSp>
      <p:sp>
        <p:nvSpPr>
          <p:cNvPr name="TextBox 21" id="21"/>
          <p:cNvSpPr txBox="true"/>
          <p:nvPr/>
        </p:nvSpPr>
        <p:spPr>
          <a:xfrm rot="0">
            <a:off x="1242527" y="13636809"/>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Room environment</a:t>
            </a:r>
          </a:p>
        </p:txBody>
      </p:sp>
      <p:sp>
        <p:nvSpPr>
          <p:cNvPr name="TextBox 22" id="22"/>
          <p:cNvSpPr txBox="true"/>
          <p:nvPr/>
        </p:nvSpPr>
        <p:spPr>
          <a:xfrm rot="0">
            <a:off x="1242527" y="14344964"/>
            <a:ext cx="8822474" cy="2990993"/>
          </a:xfrm>
          <a:prstGeom prst="rect">
            <a:avLst/>
          </a:prstGeom>
        </p:spPr>
        <p:txBody>
          <a:bodyPr anchor="t" rtlCol="false" tIns="0" lIns="0" bIns="0" rIns="0">
            <a:spAutoFit/>
          </a:bodyPr>
          <a:lstStyle/>
          <a:p>
            <a:pPr algn="l">
              <a:lnSpc>
                <a:spcPts val="2988"/>
              </a:lnSpc>
            </a:pPr>
            <a:r>
              <a:rPr lang="en-US" sz="2490">
                <a:solidFill>
                  <a:srgbClr val="3F3A35"/>
                </a:solidFill>
                <a:latin typeface="Aptos"/>
                <a:ea typeface="Aptos"/>
                <a:cs typeface="Aptos"/>
                <a:sym typeface="Aptos"/>
              </a:rPr>
              <a:t>Lights: [dim / natural / theatre exceptions]</a:t>
            </a:r>
          </a:p>
          <a:p>
            <a:pPr algn="l">
              <a:lnSpc>
                <a:spcPts val="2988"/>
              </a:lnSpc>
            </a:pPr>
            <a:r>
              <a:rPr lang="en-US" sz="2490">
                <a:solidFill>
                  <a:srgbClr val="3F3A35"/>
                </a:solidFill>
                <a:latin typeface="Aptos"/>
                <a:ea typeface="Aptos"/>
                <a:cs typeface="Aptos"/>
                <a:sym typeface="Aptos"/>
              </a:rPr>
              <a:t>Sound: [quiet / playlist / headphones / no unnecessary chat]</a:t>
            </a:r>
          </a:p>
          <a:p>
            <a:pPr algn="l">
              <a:lnSpc>
                <a:spcPts val="2988"/>
              </a:lnSpc>
            </a:pPr>
            <a:r>
              <a:rPr lang="en-US" sz="2490">
                <a:solidFill>
                  <a:srgbClr val="3F3A35"/>
                </a:solidFill>
                <a:latin typeface="Aptos"/>
                <a:ea typeface="Aptos"/>
                <a:cs typeface="Aptos"/>
                <a:sym typeface="Aptos"/>
              </a:rPr>
              <a:t>People: [minimal staff / no students unless agreed]</a:t>
            </a:r>
          </a:p>
          <a:p>
            <a:pPr algn="l">
              <a:lnSpc>
                <a:spcPts val="2988"/>
              </a:lnSpc>
            </a:pPr>
            <a:r>
              <a:rPr lang="en-US" sz="2490">
                <a:solidFill>
                  <a:srgbClr val="3F3A35"/>
                </a:solidFill>
                <a:latin typeface="Aptos"/>
                <a:ea typeface="Aptos"/>
                <a:cs typeface="Aptos"/>
                <a:sym typeface="Aptos"/>
              </a:rPr>
              <a:t>Scent: [fragrance-free request / door sign / product plan]</a:t>
            </a:r>
          </a:p>
          <a:p>
            <a:pPr algn="l">
              <a:lnSpc>
                <a:spcPts val="2988"/>
              </a:lnSpc>
            </a:pPr>
            <a:r>
              <a:rPr lang="en-US" sz="2490">
                <a:solidFill>
                  <a:srgbClr val="3F3A35"/>
                </a:solidFill>
                <a:latin typeface="Aptos"/>
                <a:ea typeface="Aptos"/>
                <a:cs typeface="Aptos"/>
                <a:sym typeface="Aptos"/>
              </a:rPr>
              <a:t>Touch: [ask before touching or moving body]</a:t>
            </a:r>
          </a:p>
        </p:txBody>
      </p:sp>
      <p:grpSp>
        <p:nvGrpSpPr>
          <p:cNvPr name="Group 23" id="23"/>
          <p:cNvGrpSpPr/>
          <p:nvPr/>
        </p:nvGrpSpPr>
        <p:grpSpPr>
          <a:xfrm rot="0">
            <a:off x="11001327" y="13381853"/>
            <a:ext cx="9487624" cy="4183180"/>
            <a:chOff x="0" y="0"/>
            <a:chExt cx="12650165" cy="5577573"/>
          </a:xfrm>
        </p:grpSpPr>
        <p:sp>
          <p:nvSpPr>
            <p:cNvPr name="Freeform 24" id="24"/>
            <p:cNvSpPr/>
            <p:nvPr/>
          </p:nvSpPr>
          <p:spPr>
            <a:xfrm flipH="false" flipV="false" rot="0">
              <a:off x="0" y="0"/>
              <a:ext cx="12650216" cy="5577586"/>
            </a:xfrm>
            <a:custGeom>
              <a:avLst/>
              <a:gdLst/>
              <a:ahLst/>
              <a:cxnLst/>
              <a:rect r="r" b="b" t="t" l="l"/>
              <a:pathLst>
                <a:path h="5577586" w="12650216">
                  <a:moveTo>
                    <a:pt x="0" y="0"/>
                  </a:moveTo>
                  <a:lnTo>
                    <a:pt x="12650216" y="0"/>
                  </a:lnTo>
                  <a:lnTo>
                    <a:pt x="12650216" y="5577586"/>
                  </a:lnTo>
                  <a:lnTo>
                    <a:pt x="0" y="5577586"/>
                  </a:lnTo>
                  <a:close/>
                </a:path>
              </a:pathLst>
            </a:custGeom>
            <a:solidFill>
              <a:srgbClr val="F1EDE8"/>
            </a:solidFill>
            <a:ln w="43126" cap="sq">
              <a:solidFill>
                <a:srgbClr val="5B544E"/>
              </a:solidFill>
              <a:prstDash val="solid"/>
              <a:miter/>
            </a:ln>
          </p:spPr>
        </p:sp>
      </p:grpSp>
      <p:sp>
        <p:nvSpPr>
          <p:cNvPr name="TextBox 25" id="25"/>
          <p:cNvSpPr txBox="true"/>
          <p:nvPr/>
        </p:nvSpPr>
        <p:spPr>
          <a:xfrm rot="0">
            <a:off x="11333902" y="13636809"/>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If I panic, dissociate or say “I can’t”</a:t>
            </a:r>
          </a:p>
        </p:txBody>
      </p:sp>
      <p:sp>
        <p:nvSpPr>
          <p:cNvPr name="TextBox 26" id="26"/>
          <p:cNvSpPr txBox="true"/>
          <p:nvPr/>
        </p:nvSpPr>
        <p:spPr>
          <a:xfrm rot="0">
            <a:off x="11333902" y="14344964"/>
            <a:ext cx="8822474" cy="2990993"/>
          </a:xfrm>
          <a:prstGeom prst="rect">
            <a:avLst/>
          </a:prstGeom>
        </p:spPr>
        <p:txBody>
          <a:bodyPr anchor="t" rtlCol="false" tIns="0" lIns="0" bIns="0" rIns="0">
            <a:spAutoFit/>
          </a:bodyPr>
          <a:lstStyle/>
          <a:p>
            <a:pPr algn="l">
              <a:lnSpc>
                <a:spcPts val="2988"/>
              </a:lnSpc>
            </a:pPr>
            <a:r>
              <a:rPr lang="en-US" sz="2490">
                <a:solidFill>
                  <a:srgbClr val="3F3A35"/>
                </a:solidFill>
                <a:latin typeface="Aptos"/>
                <a:ea typeface="Aptos"/>
                <a:cs typeface="Aptos"/>
                <a:sym typeface="Aptos"/>
              </a:rPr>
              <a:t>Please do not argue or overwhelm me. Try:</a:t>
            </a:r>
          </a:p>
          <a:p>
            <a:pPr algn="l">
              <a:lnSpc>
                <a:spcPts val="2988"/>
              </a:lnSpc>
            </a:pPr>
            <a:r>
              <a:rPr lang="en-US" sz="2490">
                <a:solidFill>
                  <a:srgbClr val="3F3A35"/>
                </a:solidFill>
                <a:latin typeface="Aptos"/>
                <a:ea typeface="Aptos"/>
                <a:cs typeface="Aptos"/>
                <a:sym typeface="Aptos"/>
              </a:rPr>
              <a:t>• “You only need to do this breath.”</a:t>
            </a:r>
          </a:p>
          <a:p>
            <a:pPr algn="l">
              <a:lnSpc>
                <a:spcPts val="2988"/>
              </a:lnSpc>
            </a:pPr>
            <a:r>
              <a:rPr lang="en-US" sz="2490">
                <a:solidFill>
                  <a:srgbClr val="3F3A35"/>
                </a:solidFill>
                <a:latin typeface="Aptos"/>
                <a:ea typeface="Aptos"/>
                <a:cs typeface="Aptos"/>
                <a:sym typeface="Aptos"/>
              </a:rPr>
              <a:t>• “You are safe.”</a:t>
            </a:r>
          </a:p>
          <a:p>
            <a:pPr algn="l">
              <a:lnSpc>
                <a:spcPts val="2988"/>
              </a:lnSpc>
            </a:pPr>
            <a:r>
              <a:rPr lang="en-US" sz="2490">
                <a:solidFill>
                  <a:srgbClr val="3F3A35"/>
                </a:solidFill>
                <a:latin typeface="Aptos"/>
                <a:ea typeface="Aptos"/>
                <a:cs typeface="Aptos"/>
                <a:sym typeface="Aptos"/>
              </a:rPr>
              <a:t>• “Look at me.”</a:t>
            </a:r>
          </a:p>
          <a:p>
            <a:pPr algn="l">
              <a:lnSpc>
                <a:spcPts val="2988"/>
              </a:lnSpc>
            </a:pPr>
            <a:r>
              <a:rPr lang="en-US" sz="2490">
                <a:solidFill>
                  <a:srgbClr val="3F3A35"/>
                </a:solidFill>
                <a:latin typeface="Aptos"/>
                <a:ea typeface="Aptos"/>
                <a:cs typeface="Aptos"/>
                <a:sym typeface="Aptos"/>
              </a:rPr>
              <a:t>• “Release your jaw and hands.”</a:t>
            </a:r>
          </a:p>
          <a:p>
            <a:pPr algn="l">
              <a:lnSpc>
                <a:spcPts val="2988"/>
              </a:lnSpc>
            </a:pPr>
            <a:r>
              <a:rPr lang="en-US" sz="2490">
                <a:solidFill>
                  <a:srgbClr val="3F3A35"/>
                </a:solidFill>
                <a:latin typeface="Aptos"/>
                <a:ea typeface="Aptos"/>
                <a:cs typeface="Aptos"/>
                <a:sym typeface="Aptos"/>
              </a:rPr>
              <a:t>• “Do you want pain relief or a plan review?”</a:t>
            </a:r>
          </a:p>
        </p:txBody>
      </p:sp>
      <p:grpSp>
        <p:nvGrpSpPr>
          <p:cNvPr name="Group 27" id="27"/>
          <p:cNvGrpSpPr/>
          <p:nvPr/>
        </p:nvGrpSpPr>
        <p:grpSpPr>
          <a:xfrm rot="0">
            <a:off x="909952" y="18401671"/>
            <a:ext cx="19578999" cy="2371906"/>
            <a:chOff x="0" y="0"/>
            <a:chExt cx="26105333" cy="3162541"/>
          </a:xfrm>
        </p:grpSpPr>
        <p:sp>
          <p:nvSpPr>
            <p:cNvPr name="Freeform 28" id="28"/>
            <p:cNvSpPr/>
            <p:nvPr/>
          </p:nvSpPr>
          <p:spPr>
            <a:xfrm flipH="false" flipV="false" rot="0">
              <a:off x="0" y="0"/>
              <a:ext cx="26105358" cy="3162554"/>
            </a:xfrm>
            <a:custGeom>
              <a:avLst/>
              <a:gdLst/>
              <a:ahLst/>
              <a:cxnLst/>
              <a:rect r="r" b="b" t="t" l="l"/>
              <a:pathLst>
                <a:path h="3162554" w="26105358">
                  <a:moveTo>
                    <a:pt x="0" y="0"/>
                  </a:moveTo>
                  <a:lnTo>
                    <a:pt x="26105358" y="0"/>
                  </a:lnTo>
                  <a:lnTo>
                    <a:pt x="26105358" y="3162554"/>
                  </a:lnTo>
                  <a:lnTo>
                    <a:pt x="0" y="3162554"/>
                  </a:lnTo>
                  <a:close/>
                </a:path>
              </a:pathLst>
            </a:custGeom>
            <a:solidFill>
              <a:srgbClr val="E8DDD5"/>
            </a:solidFill>
            <a:ln w="43126" cap="sq">
              <a:solidFill>
                <a:srgbClr val="D8CBBB"/>
              </a:solidFill>
              <a:prstDash val="solid"/>
              <a:miter/>
            </a:ln>
          </p:spPr>
        </p:sp>
      </p:grpSp>
      <p:sp>
        <p:nvSpPr>
          <p:cNvPr name="TextBox 29" id="29"/>
          <p:cNvSpPr txBox="true"/>
          <p:nvPr/>
        </p:nvSpPr>
        <p:spPr>
          <a:xfrm rot="0">
            <a:off x="1242527" y="18656618"/>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Consent after birth</a:t>
            </a:r>
          </a:p>
        </p:txBody>
      </p:sp>
      <p:sp>
        <p:nvSpPr>
          <p:cNvPr name="TextBox 30" id="30"/>
          <p:cNvSpPr txBox="true"/>
          <p:nvPr/>
        </p:nvSpPr>
        <p:spPr>
          <a:xfrm rot="0">
            <a:off x="1242527" y="19355257"/>
            <a:ext cx="18913850" cy="1189253"/>
          </a:xfrm>
          <a:prstGeom prst="rect">
            <a:avLst/>
          </a:prstGeom>
        </p:spPr>
        <p:txBody>
          <a:bodyPr anchor="t" rtlCol="false" tIns="0" lIns="0" bIns="0" rIns="0">
            <a:spAutoFit/>
          </a:bodyPr>
          <a:lstStyle/>
          <a:p>
            <a:pPr algn="l">
              <a:lnSpc>
                <a:spcPts val="3124"/>
              </a:lnSpc>
            </a:pPr>
            <a:r>
              <a:rPr lang="en-US" sz="2603">
                <a:solidFill>
                  <a:srgbClr val="3F3A35"/>
                </a:solidFill>
                <a:latin typeface="Aptos"/>
                <a:ea typeface="Aptos"/>
                <a:cs typeface="Aptos"/>
                <a:sym typeface="Aptos"/>
              </a:rPr>
              <a:t>Please keep explaining procedures after the birth too: catheter, wound checks, antibiotics, newborn checks, injections, feeding support, placenta, theatre recovery and separation from baby.</a:t>
            </a:r>
          </a:p>
        </p:txBody>
      </p:sp>
      <p:grpSp>
        <p:nvGrpSpPr>
          <p:cNvPr name="Group 31" id="31"/>
          <p:cNvGrpSpPr/>
          <p:nvPr/>
        </p:nvGrpSpPr>
        <p:grpSpPr>
          <a:xfrm rot="0">
            <a:off x="909952" y="21584336"/>
            <a:ext cx="19578999" cy="2760031"/>
            <a:chOff x="0" y="0"/>
            <a:chExt cx="26105333" cy="3680041"/>
          </a:xfrm>
        </p:grpSpPr>
        <p:sp>
          <p:nvSpPr>
            <p:cNvPr name="Freeform 32" id="32"/>
            <p:cNvSpPr/>
            <p:nvPr/>
          </p:nvSpPr>
          <p:spPr>
            <a:xfrm flipH="false" flipV="false" rot="0">
              <a:off x="0" y="0"/>
              <a:ext cx="26105358" cy="3680079"/>
            </a:xfrm>
            <a:custGeom>
              <a:avLst/>
              <a:gdLst/>
              <a:ahLst/>
              <a:cxnLst/>
              <a:rect r="r" b="b" t="t" l="l"/>
              <a:pathLst>
                <a:path h="3680079" w="26105358">
                  <a:moveTo>
                    <a:pt x="0" y="0"/>
                  </a:moveTo>
                  <a:lnTo>
                    <a:pt x="26105358" y="0"/>
                  </a:lnTo>
                  <a:lnTo>
                    <a:pt x="26105358" y="3680079"/>
                  </a:lnTo>
                  <a:lnTo>
                    <a:pt x="0" y="3680079"/>
                  </a:lnTo>
                  <a:close/>
                </a:path>
              </a:pathLst>
            </a:custGeom>
            <a:solidFill>
              <a:srgbClr val="FFFDF8"/>
            </a:solidFill>
            <a:ln w="43126" cap="sq">
              <a:solidFill>
                <a:srgbClr val="5B544E"/>
              </a:solidFill>
              <a:prstDash val="solid"/>
              <a:miter/>
            </a:ln>
          </p:spPr>
        </p:sp>
      </p:grpSp>
      <p:sp>
        <p:nvSpPr>
          <p:cNvPr name="TextBox 33" id="33"/>
          <p:cNvSpPr txBox="true"/>
          <p:nvPr/>
        </p:nvSpPr>
        <p:spPr>
          <a:xfrm rot="0">
            <a:off x="1242527" y="21839282"/>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Debrief request</a:t>
            </a:r>
          </a:p>
        </p:txBody>
      </p:sp>
      <p:sp>
        <p:nvSpPr>
          <p:cNvPr name="TextBox 34" id="34"/>
          <p:cNvSpPr txBox="true"/>
          <p:nvPr/>
        </p:nvSpPr>
        <p:spPr>
          <a:xfrm rot="0">
            <a:off x="1242527" y="22547447"/>
            <a:ext cx="18913850" cy="1567853"/>
          </a:xfrm>
          <a:prstGeom prst="rect">
            <a:avLst/>
          </a:prstGeom>
        </p:spPr>
        <p:txBody>
          <a:bodyPr anchor="t" rtlCol="false" tIns="0" lIns="0" bIns="0" rIns="0">
            <a:spAutoFit/>
          </a:bodyPr>
          <a:lstStyle/>
          <a:p>
            <a:pPr algn="l">
              <a:lnSpc>
                <a:spcPts val="3090"/>
              </a:lnSpc>
            </a:pPr>
            <a:r>
              <a:rPr lang="en-US" sz="2575">
                <a:solidFill>
                  <a:srgbClr val="3F3A35"/>
                </a:solidFill>
                <a:latin typeface="Aptos"/>
                <a:ea typeface="Aptos"/>
                <a:cs typeface="Aptos"/>
                <a:sym typeface="Aptos"/>
              </a:rPr>
              <a:t>If birth becomes complicated, traumatic, emergency-led or very different from this plan, I would like clear debrief notes afterwards: what happened, why decisions were made, and what this means for recovery/future pregnancies.</a:t>
            </a:r>
          </a:p>
        </p:txBody>
      </p:sp>
      <p:sp>
        <p:nvSpPr>
          <p:cNvPr name="AutoShape 35" id="35"/>
          <p:cNvSpPr/>
          <p:nvPr/>
        </p:nvSpPr>
        <p:spPr>
          <a:xfrm rot="3180">
            <a:off x="922525" y="28846234"/>
            <a:ext cx="19553853" cy="0"/>
          </a:xfrm>
          <a:prstGeom prst="line">
            <a:avLst/>
          </a:prstGeom>
          <a:ln cap="rnd" w="9525">
            <a:solidFill>
              <a:srgbClr val="C8BFB6"/>
            </a:solidFill>
            <a:prstDash val="solid"/>
            <a:headEnd type="none" len="sm" w="sm"/>
            <a:tailEnd type="none" len="sm" w="sm"/>
          </a:ln>
        </p:spPr>
      </p:sp>
      <p:sp>
        <p:nvSpPr>
          <p:cNvPr name="TextBox 36" id="36"/>
          <p:cNvSpPr txBox="true"/>
          <p:nvPr/>
        </p:nvSpPr>
        <p:spPr>
          <a:xfrm rot="0">
            <a:off x="932021" y="29032629"/>
            <a:ext cx="19534861" cy="645871"/>
          </a:xfrm>
          <a:prstGeom prst="rect">
            <a:avLst/>
          </a:prstGeom>
        </p:spPr>
        <p:txBody>
          <a:bodyPr anchor="t" rtlCol="false" tIns="0" lIns="0" bIns="0" rIns="0">
            <a:spAutoFit/>
          </a:bodyPr>
          <a:lstStyle/>
          <a:p>
            <a:pPr algn="ctr">
              <a:lnSpc>
                <a:spcPts val="2614"/>
              </a:lnSpc>
            </a:pPr>
            <a:r>
              <a:rPr lang="en-US" sz="2178">
                <a:solidFill>
                  <a:srgbClr val="726A62"/>
                </a:solidFill>
                <a:latin typeface="Aptos"/>
                <a:ea typeface="Aptos"/>
                <a:cs typeface="Aptos"/>
                <a:sym typeface="Aptos"/>
              </a:rPr>
              <a:t>Editable template - discuss with your maternity team</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F7F4EE"/>
        </a:solidFill>
      </p:bgPr>
    </p:bg>
    <p:spTree>
      <p:nvGrpSpPr>
        <p:cNvPr id="1" name=""/>
        <p:cNvGrpSpPr/>
        <p:nvPr/>
      </p:nvGrpSpPr>
      <p:grpSpPr>
        <a:xfrm>
          <a:off x="0" y="0"/>
          <a:ext cx="0" cy="0"/>
          <a:chOff x="0" y="0"/>
          <a:chExt cx="0" cy="0"/>
        </a:xfrm>
      </p:grpSpPr>
      <p:sp>
        <p:nvSpPr>
          <p:cNvPr name="TextBox 2" id="2"/>
          <p:cNvSpPr txBox="true"/>
          <p:nvPr/>
        </p:nvSpPr>
        <p:spPr>
          <a:xfrm rot="0">
            <a:off x="932021" y="637870"/>
            <a:ext cx="18758602" cy="1198778"/>
          </a:xfrm>
          <a:prstGeom prst="rect">
            <a:avLst/>
          </a:prstGeom>
        </p:spPr>
        <p:txBody>
          <a:bodyPr anchor="t" rtlCol="false" tIns="0" lIns="0" bIns="0" rIns="0">
            <a:spAutoFit/>
          </a:bodyPr>
          <a:lstStyle/>
          <a:p>
            <a:pPr algn="l">
              <a:lnSpc>
                <a:spcPts val="8149"/>
              </a:lnSpc>
            </a:pPr>
            <a:r>
              <a:rPr lang="en-US" sz="6791">
                <a:solidFill>
                  <a:srgbClr val="3F3A35"/>
                </a:solidFill>
                <a:latin typeface="Georgia"/>
                <a:ea typeface="Georgia"/>
                <a:cs typeface="Georgia"/>
                <a:sym typeface="Georgia"/>
              </a:rPr>
              <a:t>HYPNOBIRTHING, PLAYLISTS &amp; PAIN PLAN</a:t>
            </a:r>
          </a:p>
        </p:txBody>
      </p:sp>
      <p:sp>
        <p:nvSpPr>
          <p:cNvPr name="TextBox 3" id="3"/>
          <p:cNvSpPr txBox="true"/>
          <p:nvPr/>
        </p:nvSpPr>
        <p:spPr>
          <a:xfrm rot="0">
            <a:off x="983771" y="1967036"/>
            <a:ext cx="18887970" cy="723490"/>
          </a:xfrm>
          <a:prstGeom prst="rect">
            <a:avLst/>
          </a:prstGeom>
        </p:spPr>
        <p:txBody>
          <a:bodyPr anchor="t" rtlCol="false" tIns="0" lIns="0" bIns="0" rIns="0">
            <a:spAutoFit/>
          </a:bodyPr>
          <a:lstStyle/>
          <a:p>
            <a:pPr algn="l">
              <a:lnSpc>
                <a:spcPts val="3225"/>
              </a:lnSpc>
            </a:pPr>
            <a:r>
              <a:rPr lang="en-US" sz="2688">
                <a:solidFill>
                  <a:srgbClr val="726A62"/>
                </a:solidFill>
                <a:latin typeface="Aptos"/>
                <a:ea typeface="Aptos"/>
                <a:cs typeface="Aptos"/>
                <a:sym typeface="Aptos"/>
              </a:rPr>
              <a:t>Keep the nervous system supported, even if birth becomes medical</a:t>
            </a:r>
          </a:p>
        </p:txBody>
      </p:sp>
      <p:sp>
        <p:nvSpPr>
          <p:cNvPr name="AutoShape 4" id="4"/>
          <p:cNvSpPr/>
          <p:nvPr/>
        </p:nvSpPr>
        <p:spPr>
          <a:xfrm rot="5040">
            <a:off x="917124" y="2789777"/>
            <a:ext cx="19564645" cy="0"/>
          </a:xfrm>
          <a:prstGeom prst="line">
            <a:avLst/>
          </a:prstGeom>
          <a:ln cap="rnd" w="9525">
            <a:solidFill>
              <a:srgbClr val="5B544E"/>
            </a:solidFill>
            <a:prstDash val="solid"/>
            <a:headEnd type="none" len="sm" w="sm"/>
            <a:tailEnd type="none" len="sm" w="sm"/>
          </a:ln>
        </p:spPr>
      </p:sp>
      <p:grpSp>
        <p:nvGrpSpPr>
          <p:cNvPr name="Group 5" id="5"/>
          <p:cNvGrpSpPr/>
          <p:nvPr/>
        </p:nvGrpSpPr>
        <p:grpSpPr>
          <a:xfrm rot="0">
            <a:off x="909952" y="3393977"/>
            <a:ext cx="9487624" cy="4441936"/>
            <a:chOff x="0" y="0"/>
            <a:chExt cx="12650165" cy="5922582"/>
          </a:xfrm>
        </p:grpSpPr>
        <p:sp>
          <p:nvSpPr>
            <p:cNvPr name="Freeform 6" id="6"/>
            <p:cNvSpPr/>
            <p:nvPr/>
          </p:nvSpPr>
          <p:spPr>
            <a:xfrm flipH="false" flipV="false" rot="0">
              <a:off x="0" y="0"/>
              <a:ext cx="12650216" cy="5922518"/>
            </a:xfrm>
            <a:custGeom>
              <a:avLst/>
              <a:gdLst/>
              <a:ahLst/>
              <a:cxnLst/>
              <a:rect r="r" b="b" t="t" l="l"/>
              <a:pathLst>
                <a:path h="5922518" w="12650216">
                  <a:moveTo>
                    <a:pt x="0" y="0"/>
                  </a:moveTo>
                  <a:lnTo>
                    <a:pt x="12650216" y="0"/>
                  </a:lnTo>
                  <a:lnTo>
                    <a:pt x="12650216" y="5922518"/>
                  </a:lnTo>
                  <a:lnTo>
                    <a:pt x="0" y="5922518"/>
                  </a:lnTo>
                  <a:close/>
                </a:path>
              </a:pathLst>
            </a:custGeom>
            <a:solidFill>
              <a:srgbClr val="FFFDF8"/>
            </a:solidFill>
            <a:ln w="43126" cap="sq">
              <a:solidFill>
                <a:srgbClr val="5B544E"/>
              </a:solidFill>
              <a:prstDash val="solid"/>
              <a:miter/>
            </a:ln>
          </p:spPr>
        </p:sp>
      </p:grpSp>
      <p:sp>
        <p:nvSpPr>
          <p:cNvPr name="TextBox 7" id="7"/>
          <p:cNvSpPr txBox="true"/>
          <p:nvPr/>
        </p:nvSpPr>
        <p:spPr>
          <a:xfrm rot="0">
            <a:off x="1242527" y="3648932"/>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My birth playlist</a:t>
            </a:r>
          </a:p>
        </p:txBody>
      </p:sp>
      <p:sp>
        <p:nvSpPr>
          <p:cNvPr name="TextBox 8" id="8"/>
          <p:cNvSpPr txBox="true"/>
          <p:nvPr/>
        </p:nvSpPr>
        <p:spPr>
          <a:xfrm rot="0">
            <a:off x="1242527" y="4347562"/>
            <a:ext cx="8822474" cy="2667000"/>
          </a:xfrm>
          <a:prstGeom prst="rect">
            <a:avLst/>
          </a:prstGeom>
        </p:spPr>
        <p:txBody>
          <a:bodyPr anchor="t" rtlCol="false" tIns="0" lIns="0" bIns="0" rIns="0">
            <a:spAutoFit/>
          </a:bodyPr>
          <a:lstStyle/>
          <a:p>
            <a:pPr algn="l">
              <a:lnSpc>
                <a:spcPts val="3022"/>
              </a:lnSpc>
            </a:pPr>
            <a:r>
              <a:rPr lang="en-US" sz="2518">
                <a:solidFill>
                  <a:srgbClr val="3F3A35"/>
                </a:solidFill>
                <a:latin typeface="Aptos"/>
                <a:ea typeface="Aptos"/>
                <a:cs typeface="Aptos"/>
                <a:sym typeface="Aptos"/>
              </a:rPr>
              <a:t>Birth playlist: </a:t>
            </a:r>
          </a:p>
          <a:p>
            <a:pPr algn="l">
              <a:lnSpc>
                <a:spcPts val="3022"/>
              </a:lnSpc>
            </a:pPr>
            <a:r>
              <a:rPr lang="en-US" sz="2518">
                <a:solidFill>
                  <a:srgbClr val="3F3A35"/>
                </a:solidFill>
                <a:latin typeface="Aptos"/>
                <a:ea typeface="Aptos"/>
                <a:cs typeface="Aptos"/>
                <a:sym typeface="Aptos"/>
              </a:rPr>
              <a:t>Birth prep playlist:</a:t>
            </a:r>
          </a:p>
          <a:p>
            <a:pPr algn="l">
              <a:lnSpc>
                <a:spcPts val="3022"/>
              </a:lnSpc>
            </a:pPr>
          </a:p>
          <a:p>
            <a:pPr algn="l">
              <a:lnSpc>
                <a:spcPts val="3022"/>
              </a:lnSpc>
            </a:pPr>
            <a:r>
              <a:rPr lang="en-US" sz="2518">
                <a:solidFill>
                  <a:srgbClr val="3F3A35"/>
                </a:solidFill>
                <a:latin typeface="Aptos"/>
                <a:ea typeface="Aptos"/>
                <a:cs typeface="Aptos"/>
                <a:sym typeface="Aptos"/>
              </a:rPr>
              <a:t>Other tracks: [Spotify / YouTube / voice notes / hypnobirthing tracks]</a:t>
            </a:r>
          </a:p>
          <a:p>
            <a:pPr algn="l">
              <a:lnSpc>
                <a:spcPts val="3022"/>
              </a:lnSpc>
            </a:pPr>
            <a:r>
              <a:rPr lang="en-US" sz="2518">
                <a:solidFill>
                  <a:srgbClr val="3F3A35"/>
                </a:solidFill>
                <a:latin typeface="Aptos"/>
                <a:ea typeface="Aptos"/>
                <a:cs typeface="Aptos"/>
                <a:sym typeface="Aptos"/>
              </a:rPr>
              <a:t>Use when: [early labour / active labour / induction / theatre / golden hour]</a:t>
            </a:r>
          </a:p>
        </p:txBody>
      </p:sp>
      <p:grpSp>
        <p:nvGrpSpPr>
          <p:cNvPr name="Group 9" id="9"/>
          <p:cNvGrpSpPr/>
          <p:nvPr/>
        </p:nvGrpSpPr>
        <p:grpSpPr>
          <a:xfrm rot="0">
            <a:off x="11001327" y="3393977"/>
            <a:ext cx="9487624" cy="4441936"/>
            <a:chOff x="0" y="0"/>
            <a:chExt cx="12650165" cy="5922582"/>
          </a:xfrm>
        </p:grpSpPr>
        <p:sp>
          <p:nvSpPr>
            <p:cNvPr name="Freeform 10" id="10"/>
            <p:cNvSpPr/>
            <p:nvPr/>
          </p:nvSpPr>
          <p:spPr>
            <a:xfrm flipH="false" flipV="false" rot="0">
              <a:off x="0" y="0"/>
              <a:ext cx="12650216" cy="5922518"/>
            </a:xfrm>
            <a:custGeom>
              <a:avLst/>
              <a:gdLst/>
              <a:ahLst/>
              <a:cxnLst/>
              <a:rect r="r" b="b" t="t" l="l"/>
              <a:pathLst>
                <a:path h="5922518" w="12650216">
                  <a:moveTo>
                    <a:pt x="0" y="0"/>
                  </a:moveTo>
                  <a:lnTo>
                    <a:pt x="12650216" y="0"/>
                  </a:lnTo>
                  <a:lnTo>
                    <a:pt x="12650216" y="5922518"/>
                  </a:lnTo>
                  <a:lnTo>
                    <a:pt x="0" y="5922518"/>
                  </a:lnTo>
                  <a:close/>
                </a:path>
              </a:pathLst>
            </a:custGeom>
            <a:solidFill>
              <a:srgbClr val="FFFDF8"/>
            </a:solidFill>
            <a:ln w="43126" cap="sq">
              <a:solidFill>
                <a:srgbClr val="5B544E"/>
              </a:solidFill>
              <a:prstDash val="solid"/>
              <a:miter/>
            </a:ln>
          </p:spPr>
        </p:sp>
      </p:grpSp>
      <p:grpSp>
        <p:nvGrpSpPr>
          <p:cNvPr name="Group 11" id="11"/>
          <p:cNvGrpSpPr/>
          <p:nvPr/>
        </p:nvGrpSpPr>
        <p:grpSpPr>
          <a:xfrm rot="0">
            <a:off x="11004918" y="3397577"/>
            <a:ext cx="9480433" cy="915695"/>
            <a:chOff x="0" y="0"/>
            <a:chExt cx="12640577" cy="1220927"/>
          </a:xfrm>
        </p:grpSpPr>
        <p:sp>
          <p:nvSpPr>
            <p:cNvPr name="Freeform 12" id="12"/>
            <p:cNvSpPr/>
            <p:nvPr/>
          </p:nvSpPr>
          <p:spPr>
            <a:xfrm flipH="false" flipV="false" rot="0">
              <a:off x="0" y="0"/>
              <a:ext cx="12640564" cy="1220978"/>
            </a:xfrm>
            <a:custGeom>
              <a:avLst/>
              <a:gdLst/>
              <a:ahLst/>
              <a:cxnLst/>
              <a:rect r="r" b="b" t="t" l="l"/>
              <a:pathLst>
                <a:path h="1220978" w="12640564">
                  <a:moveTo>
                    <a:pt x="0" y="0"/>
                  </a:moveTo>
                  <a:lnTo>
                    <a:pt x="12640564" y="0"/>
                  </a:lnTo>
                  <a:lnTo>
                    <a:pt x="12640564" y="1220978"/>
                  </a:lnTo>
                  <a:lnTo>
                    <a:pt x="0" y="1220978"/>
                  </a:lnTo>
                  <a:close/>
                </a:path>
              </a:pathLst>
            </a:custGeom>
            <a:solidFill>
              <a:srgbClr val="55504B"/>
            </a:solidFill>
            <a:ln w="35938" cap="sq">
              <a:solidFill>
                <a:srgbClr val="55504B"/>
              </a:solidFill>
              <a:prstDash val="solid"/>
              <a:miter/>
            </a:ln>
          </p:spPr>
        </p:sp>
      </p:grpSp>
      <p:sp>
        <p:nvSpPr>
          <p:cNvPr name="TextBox 13" id="13"/>
          <p:cNvSpPr txBox="true"/>
          <p:nvPr/>
        </p:nvSpPr>
        <p:spPr>
          <a:xfrm rot="0">
            <a:off x="11333902" y="3571304"/>
            <a:ext cx="8822474"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Breathing anchors</a:t>
            </a:r>
          </a:p>
        </p:txBody>
      </p:sp>
      <p:sp>
        <p:nvSpPr>
          <p:cNvPr name="TextBox 14" id="14"/>
          <p:cNvSpPr txBox="true"/>
          <p:nvPr/>
        </p:nvSpPr>
        <p:spPr>
          <a:xfrm rot="0">
            <a:off x="11333902" y="4502820"/>
            <a:ext cx="8822474" cy="3155775"/>
          </a:xfrm>
          <a:prstGeom prst="rect">
            <a:avLst/>
          </a:prstGeom>
        </p:spPr>
        <p:txBody>
          <a:bodyPr anchor="t" rtlCol="false" tIns="0" lIns="0" bIns="0" rIns="0">
            <a:spAutoFit/>
          </a:bodyPr>
          <a:lstStyle/>
          <a:p>
            <a:pPr algn="l">
              <a:lnSpc>
                <a:spcPts val="3022"/>
              </a:lnSpc>
            </a:pPr>
            <a:r>
              <a:rPr lang="en-US" sz="2518">
                <a:solidFill>
                  <a:srgbClr val="3F3A35"/>
                </a:solidFill>
                <a:latin typeface="Aptos"/>
                <a:ea typeface="Aptos"/>
                <a:cs typeface="Aptos"/>
                <a:sym typeface="Aptos"/>
              </a:rPr>
              <a:t>Inhale: [4 count / nose / into ribs]</a:t>
            </a:r>
          </a:p>
          <a:p>
            <a:pPr algn="l">
              <a:lnSpc>
                <a:spcPts val="3022"/>
              </a:lnSpc>
            </a:pPr>
            <a:r>
              <a:rPr lang="en-US" sz="2518">
                <a:solidFill>
                  <a:srgbClr val="3F3A35"/>
                </a:solidFill>
                <a:latin typeface="Aptos"/>
                <a:ea typeface="Aptos"/>
                <a:cs typeface="Aptos"/>
                <a:sym typeface="Aptos"/>
              </a:rPr>
              <a:t>Exhale: [6-8 count / mouth / soften jaw]</a:t>
            </a:r>
          </a:p>
          <a:p>
            <a:pPr algn="l">
              <a:lnSpc>
                <a:spcPts val="3022"/>
              </a:lnSpc>
            </a:pPr>
            <a:r>
              <a:rPr lang="en-US" sz="2518">
                <a:solidFill>
                  <a:srgbClr val="3F3A35"/>
                </a:solidFill>
                <a:latin typeface="Aptos"/>
                <a:ea typeface="Aptos"/>
                <a:cs typeface="Aptos"/>
                <a:sym typeface="Aptos"/>
              </a:rPr>
              <a:t>Phrase: “I only need to do this breath.”</a:t>
            </a:r>
          </a:p>
          <a:p>
            <a:pPr algn="l">
              <a:lnSpc>
                <a:spcPts val="3022"/>
              </a:lnSpc>
            </a:pPr>
            <a:r>
              <a:rPr lang="en-US" sz="2518">
                <a:solidFill>
                  <a:srgbClr val="3F3A35"/>
                </a:solidFill>
                <a:latin typeface="Aptos"/>
                <a:ea typeface="Aptos"/>
                <a:cs typeface="Aptos"/>
                <a:sym typeface="Aptos"/>
              </a:rPr>
              <a:t>Body scan: jaw, shoulders, hands, pelvic floor, feet.</a:t>
            </a:r>
          </a:p>
        </p:txBody>
      </p:sp>
      <p:grpSp>
        <p:nvGrpSpPr>
          <p:cNvPr name="Group 15" id="15"/>
          <p:cNvGrpSpPr/>
          <p:nvPr/>
        </p:nvGrpSpPr>
        <p:grpSpPr>
          <a:xfrm rot="0">
            <a:off x="909952" y="8620801"/>
            <a:ext cx="19578999" cy="2423655"/>
            <a:chOff x="0" y="0"/>
            <a:chExt cx="26105333" cy="3231540"/>
          </a:xfrm>
        </p:grpSpPr>
        <p:sp>
          <p:nvSpPr>
            <p:cNvPr name="Freeform 16" id="16"/>
            <p:cNvSpPr/>
            <p:nvPr/>
          </p:nvSpPr>
          <p:spPr>
            <a:xfrm flipH="false" flipV="false" rot="0">
              <a:off x="0" y="0"/>
              <a:ext cx="26105358" cy="3231515"/>
            </a:xfrm>
            <a:custGeom>
              <a:avLst/>
              <a:gdLst/>
              <a:ahLst/>
              <a:cxnLst/>
              <a:rect r="r" b="b" t="t" l="l"/>
              <a:pathLst>
                <a:path h="3231515" w="26105358">
                  <a:moveTo>
                    <a:pt x="0" y="0"/>
                  </a:moveTo>
                  <a:lnTo>
                    <a:pt x="26105358" y="0"/>
                  </a:lnTo>
                  <a:lnTo>
                    <a:pt x="26105358" y="3231515"/>
                  </a:lnTo>
                  <a:lnTo>
                    <a:pt x="0" y="3231515"/>
                  </a:lnTo>
                  <a:close/>
                </a:path>
              </a:pathLst>
            </a:custGeom>
            <a:solidFill>
              <a:srgbClr val="E8DDD5"/>
            </a:solidFill>
            <a:ln w="43126" cap="sq">
              <a:solidFill>
                <a:srgbClr val="D8CBBB"/>
              </a:solidFill>
              <a:prstDash val="solid"/>
              <a:miter/>
            </a:ln>
          </p:spPr>
        </p:sp>
      </p:grpSp>
      <p:sp>
        <p:nvSpPr>
          <p:cNvPr name="TextBox 17" id="17"/>
          <p:cNvSpPr txBox="true"/>
          <p:nvPr/>
        </p:nvSpPr>
        <p:spPr>
          <a:xfrm rot="0">
            <a:off x="1242527" y="8875747"/>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Pain relief is part of the plan</a:t>
            </a:r>
          </a:p>
        </p:txBody>
      </p:sp>
      <p:sp>
        <p:nvSpPr>
          <p:cNvPr name="TextBox 18" id="18"/>
          <p:cNvSpPr txBox="true"/>
          <p:nvPr/>
        </p:nvSpPr>
        <p:spPr>
          <a:xfrm rot="0">
            <a:off x="1242527" y="9574378"/>
            <a:ext cx="18913850" cy="1241003"/>
          </a:xfrm>
          <a:prstGeom prst="rect">
            <a:avLst/>
          </a:prstGeom>
        </p:spPr>
        <p:txBody>
          <a:bodyPr anchor="t" rtlCol="false" tIns="0" lIns="0" bIns="0" rIns="0">
            <a:spAutoFit/>
          </a:bodyPr>
          <a:lstStyle/>
          <a:p>
            <a:pPr algn="l">
              <a:lnSpc>
                <a:spcPts val="3158"/>
              </a:lnSpc>
            </a:pPr>
            <a:r>
              <a:rPr lang="en-US" sz="2631">
                <a:solidFill>
                  <a:srgbClr val="3F3A35"/>
                </a:solidFill>
                <a:latin typeface="Aptos"/>
                <a:ea typeface="Aptos"/>
                <a:cs typeface="Aptos"/>
                <a:sym typeface="Aptos"/>
              </a:rPr>
              <a:t>Going without pain relief is not the measure of a good birth. My goal is safety, connection and informed consent. If the intensity becomes too much, I want support to use pain relief early rather than waiting until I am exhausted.</a:t>
            </a:r>
          </a:p>
        </p:txBody>
      </p:sp>
      <p:grpSp>
        <p:nvGrpSpPr>
          <p:cNvPr name="Group 19" id="19"/>
          <p:cNvGrpSpPr/>
          <p:nvPr/>
        </p:nvGrpSpPr>
        <p:grpSpPr>
          <a:xfrm rot="0">
            <a:off x="909952" y="11751716"/>
            <a:ext cx="9487624" cy="2760031"/>
            <a:chOff x="0" y="0"/>
            <a:chExt cx="12650165" cy="3680041"/>
          </a:xfrm>
        </p:grpSpPr>
        <p:sp>
          <p:nvSpPr>
            <p:cNvPr name="Freeform 20" id="20"/>
            <p:cNvSpPr/>
            <p:nvPr/>
          </p:nvSpPr>
          <p:spPr>
            <a:xfrm flipH="false" flipV="false" rot="0">
              <a:off x="0" y="0"/>
              <a:ext cx="12650216" cy="3680079"/>
            </a:xfrm>
            <a:custGeom>
              <a:avLst/>
              <a:gdLst/>
              <a:ahLst/>
              <a:cxnLst/>
              <a:rect r="r" b="b" t="t" l="l"/>
              <a:pathLst>
                <a:path h="3680079" w="12650216">
                  <a:moveTo>
                    <a:pt x="0" y="0"/>
                  </a:moveTo>
                  <a:lnTo>
                    <a:pt x="12650216" y="0"/>
                  </a:lnTo>
                  <a:lnTo>
                    <a:pt x="12650216" y="3680079"/>
                  </a:lnTo>
                  <a:lnTo>
                    <a:pt x="0" y="3680079"/>
                  </a:lnTo>
                  <a:close/>
                </a:path>
              </a:pathLst>
            </a:custGeom>
            <a:solidFill>
              <a:srgbClr val="FFFDF8"/>
            </a:solidFill>
            <a:ln w="43126" cap="sq">
              <a:solidFill>
                <a:srgbClr val="5B544E"/>
              </a:solidFill>
              <a:prstDash val="solid"/>
              <a:miter/>
            </a:ln>
          </p:spPr>
        </p:sp>
      </p:grpSp>
      <p:sp>
        <p:nvSpPr>
          <p:cNvPr name="TextBox 21" id="21"/>
          <p:cNvSpPr txBox="true"/>
          <p:nvPr/>
        </p:nvSpPr>
        <p:spPr>
          <a:xfrm rot="0">
            <a:off x="1242527" y="12006663"/>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If labour is physiological</a:t>
            </a:r>
          </a:p>
        </p:txBody>
      </p:sp>
      <p:sp>
        <p:nvSpPr>
          <p:cNvPr name="TextBox 22" id="22"/>
          <p:cNvSpPr txBox="true"/>
          <p:nvPr/>
        </p:nvSpPr>
        <p:spPr>
          <a:xfrm rot="0">
            <a:off x="1242527" y="12705293"/>
            <a:ext cx="8822474" cy="1577378"/>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Support: water, movement, quiet, dim lights, fewer people, touch if requested, calm reminders, snacks/fluids, privacy and time.</a:t>
            </a:r>
          </a:p>
        </p:txBody>
      </p:sp>
      <p:grpSp>
        <p:nvGrpSpPr>
          <p:cNvPr name="Group 23" id="23"/>
          <p:cNvGrpSpPr/>
          <p:nvPr/>
        </p:nvGrpSpPr>
        <p:grpSpPr>
          <a:xfrm rot="0">
            <a:off x="11001327" y="11751716"/>
            <a:ext cx="9487624" cy="2760031"/>
            <a:chOff x="0" y="0"/>
            <a:chExt cx="12650165" cy="3680041"/>
          </a:xfrm>
        </p:grpSpPr>
        <p:sp>
          <p:nvSpPr>
            <p:cNvPr name="Freeform 24" id="24"/>
            <p:cNvSpPr/>
            <p:nvPr/>
          </p:nvSpPr>
          <p:spPr>
            <a:xfrm flipH="false" flipV="false" rot="0">
              <a:off x="0" y="0"/>
              <a:ext cx="12650216" cy="3680079"/>
            </a:xfrm>
            <a:custGeom>
              <a:avLst/>
              <a:gdLst/>
              <a:ahLst/>
              <a:cxnLst/>
              <a:rect r="r" b="b" t="t" l="l"/>
              <a:pathLst>
                <a:path h="3680079" w="12650216">
                  <a:moveTo>
                    <a:pt x="0" y="0"/>
                  </a:moveTo>
                  <a:lnTo>
                    <a:pt x="12650216" y="0"/>
                  </a:lnTo>
                  <a:lnTo>
                    <a:pt x="12650216" y="3680079"/>
                  </a:lnTo>
                  <a:lnTo>
                    <a:pt x="0" y="3680079"/>
                  </a:lnTo>
                  <a:close/>
                </a:path>
              </a:pathLst>
            </a:custGeom>
            <a:solidFill>
              <a:srgbClr val="FFFDF8"/>
            </a:solidFill>
            <a:ln w="43126" cap="sq">
              <a:solidFill>
                <a:srgbClr val="5B544E"/>
              </a:solidFill>
              <a:prstDash val="solid"/>
              <a:miter/>
            </a:ln>
          </p:spPr>
        </p:sp>
      </p:grpSp>
      <p:sp>
        <p:nvSpPr>
          <p:cNvPr name="TextBox 25" id="25"/>
          <p:cNvSpPr txBox="true"/>
          <p:nvPr/>
        </p:nvSpPr>
        <p:spPr>
          <a:xfrm rot="0">
            <a:off x="11333902" y="12006663"/>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If labour is induced or medical</a:t>
            </a:r>
          </a:p>
        </p:txBody>
      </p:sp>
      <p:sp>
        <p:nvSpPr>
          <p:cNvPr name="TextBox 26" id="26"/>
          <p:cNvSpPr txBox="true"/>
          <p:nvPr/>
        </p:nvSpPr>
        <p:spPr>
          <a:xfrm rot="0">
            <a:off x="11333902" y="12705293"/>
            <a:ext cx="8822474" cy="1577378"/>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Support: explain every step, review pain relief before oxytocin, keep the room calm, minimise examinations, preserve golden hour where possible.</a:t>
            </a:r>
          </a:p>
        </p:txBody>
      </p:sp>
      <p:grpSp>
        <p:nvGrpSpPr>
          <p:cNvPr name="Group 27" id="27"/>
          <p:cNvGrpSpPr/>
          <p:nvPr/>
        </p:nvGrpSpPr>
        <p:grpSpPr>
          <a:xfrm rot="0">
            <a:off x="909952" y="15296636"/>
            <a:ext cx="9487624" cy="4648933"/>
            <a:chOff x="0" y="0"/>
            <a:chExt cx="12650165" cy="6198578"/>
          </a:xfrm>
        </p:grpSpPr>
        <p:sp>
          <p:nvSpPr>
            <p:cNvPr name="Freeform 28" id="28"/>
            <p:cNvSpPr/>
            <p:nvPr/>
          </p:nvSpPr>
          <p:spPr>
            <a:xfrm flipH="false" flipV="false" rot="0">
              <a:off x="0" y="0"/>
              <a:ext cx="12650216" cy="6198616"/>
            </a:xfrm>
            <a:custGeom>
              <a:avLst/>
              <a:gdLst/>
              <a:ahLst/>
              <a:cxnLst/>
              <a:rect r="r" b="b" t="t" l="l"/>
              <a:pathLst>
                <a:path h="6198616" w="12650216">
                  <a:moveTo>
                    <a:pt x="0" y="0"/>
                  </a:moveTo>
                  <a:lnTo>
                    <a:pt x="12650216" y="0"/>
                  </a:lnTo>
                  <a:lnTo>
                    <a:pt x="12650216" y="6198616"/>
                  </a:lnTo>
                  <a:lnTo>
                    <a:pt x="0" y="6198616"/>
                  </a:lnTo>
                  <a:close/>
                </a:path>
              </a:pathLst>
            </a:custGeom>
            <a:solidFill>
              <a:srgbClr val="FFFDF8"/>
            </a:solidFill>
            <a:ln w="43126" cap="sq">
              <a:solidFill>
                <a:srgbClr val="5B544E"/>
              </a:solidFill>
              <a:prstDash val="solid"/>
              <a:miter/>
            </a:ln>
          </p:spPr>
        </p:sp>
      </p:grpSp>
      <p:grpSp>
        <p:nvGrpSpPr>
          <p:cNvPr name="Group 29" id="29"/>
          <p:cNvGrpSpPr/>
          <p:nvPr/>
        </p:nvGrpSpPr>
        <p:grpSpPr>
          <a:xfrm rot="0">
            <a:off x="913543" y="15300227"/>
            <a:ext cx="9480433" cy="915695"/>
            <a:chOff x="0" y="0"/>
            <a:chExt cx="12640577" cy="1220927"/>
          </a:xfrm>
        </p:grpSpPr>
        <p:sp>
          <p:nvSpPr>
            <p:cNvPr name="Freeform 30" id="30"/>
            <p:cNvSpPr/>
            <p:nvPr/>
          </p:nvSpPr>
          <p:spPr>
            <a:xfrm flipH="false" flipV="false" rot="0">
              <a:off x="0" y="0"/>
              <a:ext cx="12640564" cy="1220978"/>
            </a:xfrm>
            <a:custGeom>
              <a:avLst/>
              <a:gdLst/>
              <a:ahLst/>
              <a:cxnLst/>
              <a:rect r="r" b="b" t="t" l="l"/>
              <a:pathLst>
                <a:path h="1220978" w="12640564">
                  <a:moveTo>
                    <a:pt x="0" y="0"/>
                  </a:moveTo>
                  <a:lnTo>
                    <a:pt x="12640564" y="0"/>
                  </a:lnTo>
                  <a:lnTo>
                    <a:pt x="12640564" y="1220978"/>
                  </a:lnTo>
                  <a:lnTo>
                    <a:pt x="0" y="1220978"/>
                  </a:lnTo>
                  <a:close/>
                </a:path>
              </a:pathLst>
            </a:custGeom>
            <a:solidFill>
              <a:srgbClr val="55504B"/>
            </a:solidFill>
            <a:ln w="35938" cap="sq">
              <a:solidFill>
                <a:srgbClr val="55504B"/>
              </a:solidFill>
              <a:prstDash val="solid"/>
              <a:miter/>
            </a:ln>
          </p:spPr>
        </p:sp>
      </p:grpSp>
      <p:sp>
        <p:nvSpPr>
          <p:cNvPr name="TextBox 31" id="31"/>
          <p:cNvSpPr txBox="true"/>
          <p:nvPr/>
        </p:nvSpPr>
        <p:spPr>
          <a:xfrm rot="0">
            <a:off x="1242527" y="15473953"/>
            <a:ext cx="8822474"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Partner prompts</a:t>
            </a:r>
          </a:p>
        </p:txBody>
      </p:sp>
      <p:sp>
        <p:nvSpPr>
          <p:cNvPr name="TextBox 32" id="32"/>
          <p:cNvSpPr txBox="true"/>
          <p:nvPr/>
        </p:nvSpPr>
        <p:spPr>
          <a:xfrm rot="0">
            <a:off x="1242527" y="16405469"/>
            <a:ext cx="8822474" cy="3362773"/>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“You are safe.”</a:t>
            </a:r>
          </a:p>
          <a:p>
            <a:pPr algn="l">
              <a:lnSpc>
                <a:spcPts val="3056"/>
              </a:lnSpc>
            </a:pPr>
            <a:r>
              <a:rPr lang="en-US" sz="2546">
                <a:solidFill>
                  <a:srgbClr val="3F3A35"/>
                </a:solidFill>
                <a:latin typeface="Aptos"/>
                <a:ea typeface="Aptos"/>
                <a:cs typeface="Aptos"/>
                <a:sym typeface="Aptos"/>
              </a:rPr>
              <a:t>“Come back to this breath.”</a:t>
            </a:r>
          </a:p>
          <a:p>
            <a:pPr algn="l">
              <a:lnSpc>
                <a:spcPts val="3056"/>
              </a:lnSpc>
            </a:pPr>
            <a:r>
              <a:rPr lang="en-US" sz="2546">
                <a:solidFill>
                  <a:srgbClr val="3F3A35"/>
                </a:solidFill>
                <a:latin typeface="Aptos"/>
                <a:ea typeface="Aptos"/>
                <a:cs typeface="Aptos"/>
                <a:sym typeface="Aptos"/>
              </a:rPr>
              <a:t>“Release your jaw.”</a:t>
            </a:r>
          </a:p>
          <a:p>
            <a:pPr algn="l">
              <a:lnSpc>
                <a:spcPts val="3056"/>
              </a:lnSpc>
            </a:pPr>
            <a:r>
              <a:rPr lang="en-US" sz="2546">
                <a:solidFill>
                  <a:srgbClr val="3F3A35"/>
                </a:solidFill>
                <a:latin typeface="Aptos"/>
                <a:ea typeface="Aptos"/>
                <a:cs typeface="Aptos"/>
                <a:sym typeface="Aptos"/>
              </a:rPr>
              <a:t>“You do not have to perform calm.”</a:t>
            </a:r>
          </a:p>
          <a:p>
            <a:pPr algn="l">
              <a:lnSpc>
                <a:spcPts val="3056"/>
              </a:lnSpc>
            </a:pPr>
            <a:r>
              <a:rPr lang="en-US" sz="2546">
                <a:solidFill>
                  <a:srgbClr val="3F3A35"/>
                </a:solidFill>
                <a:latin typeface="Aptos"/>
                <a:ea typeface="Aptos"/>
                <a:cs typeface="Aptos"/>
                <a:sym typeface="Aptos"/>
              </a:rPr>
              <a:t>“Would you like me to ask for pain relief or a review?”</a:t>
            </a:r>
          </a:p>
          <a:p>
            <a:pPr algn="l">
              <a:lnSpc>
                <a:spcPts val="3056"/>
              </a:lnSpc>
            </a:pPr>
            <a:r>
              <a:rPr lang="en-US" sz="2546">
                <a:solidFill>
                  <a:srgbClr val="3F3A35"/>
                </a:solidFill>
                <a:latin typeface="Aptos"/>
                <a:ea typeface="Aptos"/>
                <a:cs typeface="Aptos"/>
                <a:sym typeface="Aptos"/>
              </a:rPr>
              <a:t>“Changing plan is not failing.”</a:t>
            </a:r>
          </a:p>
        </p:txBody>
      </p:sp>
      <p:grpSp>
        <p:nvGrpSpPr>
          <p:cNvPr name="Group 33" id="33"/>
          <p:cNvGrpSpPr/>
          <p:nvPr/>
        </p:nvGrpSpPr>
        <p:grpSpPr>
          <a:xfrm rot="0">
            <a:off x="11001327" y="15296636"/>
            <a:ext cx="9487624" cy="4648933"/>
            <a:chOff x="0" y="0"/>
            <a:chExt cx="12650165" cy="6198578"/>
          </a:xfrm>
        </p:grpSpPr>
        <p:sp>
          <p:nvSpPr>
            <p:cNvPr name="Freeform 34" id="34"/>
            <p:cNvSpPr/>
            <p:nvPr/>
          </p:nvSpPr>
          <p:spPr>
            <a:xfrm flipH="false" flipV="false" rot="0">
              <a:off x="0" y="0"/>
              <a:ext cx="12650216" cy="6198616"/>
            </a:xfrm>
            <a:custGeom>
              <a:avLst/>
              <a:gdLst/>
              <a:ahLst/>
              <a:cxnLst/>
              <a:rect r="r" b="b" t="t" l="l"/>
              <a:pathLst>
                <a:path h="6198616" w="12650216">
                  <a:moveTo>
                    <a:pt x="0" y="0"/>
                  </a:moveTo>
                  <a:lnTo>
                    <a:pt x="12650216" y="0"/>
                  </a:lnTo>
                  <a:lnTo>
                    <a:pt x="12650216" y="6198616"/>
                  </a:lnTo>
                  <a:lnTo>
                    <a:pt x="0" y="6198616"/>
                  </a:lnTo>
                  <a:close/>
                </a:path>
              </a:pathLst>
            </a:custGeom>
            <a:solidFill>
              <a:srgbClr val="FFFDF8"/>
            </a:solidFill>
            <a:ln w="43126" cap="sq">
              <a:solidFill>
                <a:srgbClr val="5B544E"/>
              </a:solidFill>
              <a:prstDash val="solid"/>
              <a:miter/>
            </a:ln>
          </p:spPr>
        </p:sp>
      </p:grpSp>
      <p:sp>
        <p:nvSpPr>
          <p:cNvPr name="TextBox 35" id="35"/>
          <p:cNvSpPr txBox="true"/>
          <p:nvPr/>
        </p:nvSpPr>
        <p:spPr>
          <a:xfrm rot="0">
            <a:off x="11333902" y="15551582"/>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My sensory reset</a:t>
            </a:r>
          </a:p>
        </p:txBody>
      </p:sp>
      <p:sp>
        <p:nvSpPr>
          <p:cNvPr name="TextBox 36" id="36"/>
          <p:cNvSpPr txBox="true"/>
          <p:nvPr/>
        </p:nvSpPr>
        <p:spPr>
          <a:xfrm rot="0">
            <a:off x="11333902" y="16250212"/>
            <a:ext cx="8822474" cy="3466281"/>
          </a:xfrm>
          <a:prstGeom prst="rect">
            <a:avLst/>
          </a:prstGeom>
        </p:spPr>
        <p:txBody>
          <a:bodyPr anchor="t" rtlCol="false" tIns="0" lIns="0" bIns="0" rIns="0">
            <a:spAutoFit/>
          </a:bodyPr>
          <a:lstStyle/>
          <a:p>
            <a:pPr algn="l">
              <a:lnSpc>
                <a:spcPts val="3056"/>
              </a:lnSpc>
            </a:pPr>
            <a:r>
              <a:rPr lang="en-US" sz="2546">
                <a:solidFill>
                  <a:srgbClr val="3F3A35"/>
                </a:solidFill>
                <a:latin typeface="Aptos"/>
                <a:ea typeface="Aptos"/>
                <a:cs typeface="Aptos"/>
                <a:sym typeface="Aptos"/>
              </a:rPr>
              <a:t>Shake it out / wee / get comfortable / soften / long exhale / breathe in 4 / breathe out 8 / repeat.</a:t>
            </a:r>
          </a:p>
          <a:p>
            <a:pPr algn="l">
              <a:lnSpc>
                <a:spcPts val="3056"/>
              </a:lnSpc>
            </a:pPr>
          </a:p>
          <a:p>
            <a:pPr algn="l">
              <a:lnSpc>
                <a:spcPts val="3056"/>
              </a:lnSpc>
            </a:pPr>
            <a:r>
              <a:rPr lang="en-US" sz="2546">
                <a:solidFill>
                  <a:srgbClr val="3F3A35"/>
                </a:solidFill>
                <a:latin typeface="Aptos"/>
                <a:ea typeface="Aptos"/>
                <a:cs typeface="Aptos"/>
                <a:sym typeface="Aptos"/>
              </a:rPr>
              <a:t>Add your own: [cold cloth / eye mask / hand squeeze / music change / silence / fan].</a:t>
            </a:r>
          </a:p>
        </p:txBody>
      </p:sp>
      <p:grpSp>
        <p:nvGrpSpPr>
          <p:cNvPr name="Group 37" id="37"/>
          <p:cNvGrpSpPr/>
          <p:nvPr/>
        </p:nvGrpSpPr>
        <p:grpSpPr>
          <a:xfrm rot="0">
            <a:off x="909952" y="20730448"/>
            <a:ext cx="19578999" cy="2578903"/>
            <a:chOff x="0" y="0"/>
            <a:chExt cx="26105333" cy="3438538"/>
          </a:xfrm>
        </p:grpSpPr>
        <p:sp>
          <p:nvSpPr>
            <p:cNvPr name="Freeform 38" id="38"/>
            <p:cNvSpPr/>
            <p:nvPr/>
          </p:nvSpPr>
          <p:spPr>
            <a:xfrm flipH="false" flipV="false" rot="0">
              <a:off x="0" y="0"/>
              <a:ext cx="26105358" cy="3438525"/>
            </a:xfrm>
            <a:custGeom>
              <a:avLst/>
              <a:gdLst/>
              <a:ahLst/>
              <a:cxnLst/>
              <a:rect r="r" b="b" t="t" l="l"/>
              <a:pathLst>
                <a:path h="3438525" w="26105358">
                  <a:moveTo>
                    <a:pt x="0" y="0"/>
                  </a:moveTo>
                  <a:lnTo>
                    <a:pt x="26105358" y="0"/>
                  </a:lnTo>
                  <a:lnTo>
                    <a:pt x="26105358" y="3438525"/>
                  </a:lnTo>
                  <a:lnTo>
                    <a:pt x="0" y="3438525"/>
                  </a:lnTo>
                  <a:close/>
                </a:path>
              </a:pathLst>
            </a:custGeom>
            <a:solidFill>
              <a:srgbClr val="F1EDE8"/>
            </a:solidFill>
            <a:ln w="43126" cap="sq">
              <a:solidFill>
                <a:srgbClr val="5B544E"/>
              </a:solidFill>
              <a:prstDash val="solid"/>
              <a:miter/>
            </a:ln>
          </p:spPr>
        </p:sp>
      </p:grpSp>
      <p:sp>
        <p:nvSpPr>
          <p:cNvPr name="TextBox 39" id="39"/>
          <p:cNvSpPr txBox="true"/>
          <p:nvPr/>
        </p:nvSpPr>
        <p:spPr>
          <a:xfrm rot="0">
            <a:off x="1242527" y="20985404"/>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Words I do and do not want to hear</a:t>
            </a:r>
          </a:p>
        </p:txBody>
      </p:sp>
      <p:sp>
        <p:nvSpPr>
          <p:cNvPr name="TextBox 40" id="40"/>
          <p:cNvSpPr txBox="true"/>
          <p:nvPr/>
        </p:nvSpPr>
        <p:spPr>
          <a:xfrm rot="0">
            <a:off x="1242527" y="21684034"/>
            <a:ext cx="18913850" cy="1396251"/>
          </a:xfrm>
          <a:prstGeom prst="rect">
            <a:avLst/>
          </a:prstGeom>
        </p:spPr>
        <p:txBody>
          <a:bodyPr anchor="t" rtlCol="false" tIns="0" lIns="0" bIns="0" rIns="0">
            <a:spAutoFit/>
          </a:bodyPr>
          <a:lstStyle/>
          <a:p>
            <a:pPr algn="l">
              <a:lnSpc>
                <a:spcPts val="3124"/>
              </a:lnSpc>
            </a:pPr>
            <a:r>
              <a:rPr lang="en-US" sz="2603">
                <a:solidFill>
                  <a:srgbClr val="3F3A35"/>
                </a:solidFill>
                <a:latin typeface="Aptos"/>
                <a:ea typeface="Aptos"/>
                <a:cs typeface="Aptos"/>
                <a:sym typeface="Aptos"/>
              </a:rPr>
              <a:t>Helpful words: [powerful / safe / one breath / you are doing it]</a:t>
            </a:r>
          </a:p>
          <a:p>
            <a:pPr algn="l">
              <a:lnSpc>
                <a:spcPts val="3124"/>
              </a:lnSpc>
            </a:pPr>
            <a:r>
              <a:rPr lang="en-US" sz="2603">
                <a:solidFill>
                  <a:srgbClr val="3F3A35"/>
                </a:solidFill>
                <a:latin typeface="Aptos"/>
                <a:ea typeface="Aptos"/>
                <a:cs typeface="Aptos"/>
                <a:sym typeface="Aptos"/>
              </a:rPr>
              <a:t>Avoid words: [failure / only / just / dramatic / high maintenance / “you said you didn’t want...”]</a:t>
            </a:r>
          </a:p>
        </p:txBody>
      </p:sp>
      <p:sp>
        <p:nvSpPr>
          <p:cNvPr name="AutoShape 41" id="41"/>
          <p:cNvSpPr/>
          <p:nvPr/>
        </p:nvSpPr>
        <p:spPr>
          <a:xfrm rot="3180">
            <a:off x="922525" y="28846234"/>
            <a:ext cx="19553853" cy="0"/>
          </a:xfrm>
          <a:prstGeom prst="line">
            <a:avLst/>
          </a:prstGeom>
          <a:ln cap="rnd" w="9525">
            <a:solidFill>
              <a:srgbClr val="C8BFB6"/>
            </a:solidFill>
            <a:prstDash val="solid"/>
            <a:headEnd type="none" len="sm" w="sm"/>
            <a:tailEnd type="none" len="sm" w="sm"/>
          </a:ln>
        </p:spPr>
      </p:sp>
      <p:sp>
        <p:nvSpPr>
          <p:cNvPr name="TextBox 42" id="42"/>
          <p:cNvSpPr txBox="true"/>
          <p:nvPr/>
        </p:nvSpPr>
        <p:spPr>
          <a:xfrm rot="0">
            <a:off x="932021" y="29032629"/>
            <a:ext cx="19534861" cy="645871"/>
          </a:xfrm>
          <a:prstGeom prst="rect">
            <a:avLst/>
          </a:prstGeom>
        </p:spPr>
        <p:txBody>
          <a:bodyPr anchor="t" rtlCol="false" tIns="0" lIns="0" bIns="0" rIns="0">
            <a:spAutoFit/>
          </a:bodyPr>
          <a:lstStyle/>
          <a:p>
            <a:pPr algn="ctr">
              <a:lnSpc>
                <a:spcPts val="2614"/>
              </a:lnSpc>
            </a:pPr>
            <a:r>
              <a:rPr lang="en-US" sz="2178">
                <a:solidFill>
                  <a:srgbClr val="726A62"/>
                </a:solidFill>
                <a:latin typeface="Aptos"/>
                <a:ea typeface="Aptos"/>
                <a:cs typeface="Aptos"/>
                <a:sym typeface="Aptos"/>
              </a:rPr>
              <a:t>Editable template - discuss with your maternity team</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F7F4EE"/>
        </a:solidFill>
      </p:bgPr>
    </p:bg>
    <p:spTree>
      <p:nvGrpSpPr>
        <p:cNvPr id="1" name=""/>
        <p:cNvGrpSpPr/>
        <p:nvPr/>
      </p:nvGrpSpPr>
      <p:grpSpPr>
        <a:xfrm>
          <a:off x="0" y="0"/>
          <a:ext cx="0" cy="0"/>
          <a:chOff x="0" y="0"/>
          <a:chExt cx="0" cy="0"/>
        </a:xfrm>
      </p:grpSpPr>
      <p:sp>
        <p:nvSpPr>
          <p:cNvPr name="TextBox 2" id="2"/>
          <p:cNvSpPr txBox="true"/>
          <p:nvPr/>
        </p:nvSpPr>
        <p:spPr>
          <a:xfrm rot="0">
            <a:off x="932021" y="637870"/>
            <a:ext cx="18758602" cy="1198778"/>
          </a:xfrm>
          <a:prstGeom prst="rect">
            <a:avLst/>
          </a:prstGeom>
        </p:spPr>
        <p:txBody>
          <a:bodyPr anchor="t" rtlCol="false" tIns="0" lIns="0" bIns="0" rIns="0">
            <a:spAutoFit/>
          </a:bodyPr>
          <a:lstStyle/>
          <a:p>
            <a:pPr algn="l">
              <a:lnSpc>
                <a:spcPts val="8149"/>
              </a:lnSpc>
            </a:pPr>
            <a:r>
              <a:rPr lang="en-US" sz="6791">
                <a:solidFill>
                  <a:srgbClr val="3F3A35"/>
                </a:solidFill>
                <a:latin typeface="Georgia"/>
                <a:ea typeface="Georgia"/>
                <a:cs typeface="Georgia"/>
                <a:sym typeface="Georgia"/>
              </a:rPr>
              <a:t>HOW TO USE THIS TEMPLATE</a:t>
            </a:r>
          </a:p>
        </p:txBody>
      </p:sp>
      <p:sp>
        <p:nvSpPr>
          <p:cNvPr name="TextBox 3" id="3"/>
          <p:cNvSpPr txBox="true"/>
          <p:nvPr/>
        </p:nvSpPr>
        <p:spPr>
          <a:xfrm rot="0">
            <a:off x="983771" y="1967036"/>
            <a:ext cx="18887970" cy="723490"/>
          </a:xfrm>
          <a:prstGeom prst="rect">
            <a:avLst/>
          </a:prstGeom>
        </p:spPr>
        <p:txBody>
          <a:bodyPr anchor="t" rtlCol="false" tIns="0" lIns="0" bIns="0" rIns="0">
            <a:spAutoFit/>
          </a:bodyPr>
          <a:lstStyle/>
          <a:p>
            <a:pPr algn="l">
              <a:lnSpc>
                <a:spcPts val="3225"/>
              </a:lnSpc>
            </a:pPr>
            <a:r>
              <a:rPr lang="en-US" sz="2688">
                <a:solidFill>
                  <a:srgbClr val="726A62"/>
                </a:solidFill>
                <a:latin typeface="Aptos"/>
                <a:ea typeface="Aptos"/>
                <a:cs typeface="Aptos"/>
                <a:sym typeface="Aptos"/>
              </a:rPr>
              <a:t>Edit it, review it, print it and make it easy for staff to actually read</a:t>
            </a:r>
          </a:p>
        </p:txBody>
      </p:sp>
      <p:sp>
        <p:nvSpPr>
          <p:cNvPr name="AutoShape 4" id="4"/>
          <p:cNvSpPr/>
          <p:nvPr/>
        </p:nvSpPr>
        <p:spPr>
          <a:xfrm rot="5040">
            <a:off x="917124" y="2789777"/>
            <a:ext cx="19564645" cy="0"/>
          </a:xfrm>
          <a:prstGeom prst="line">
            <a:avLst/>
          </a:prstGeom>
          <a:ln cap="rnd" w="9525">
            <a:solidFill>
              <a:srgbClr val="5B544E"/>
            </a:solidFill>
            <a:prstDash val="solid"/>
            <a:headEnd type="none" len="sm" w="sm"/>
            <a:tailEnd type="none" len="sm" w="sm"/>
          </a:ln>
        </p:spPr>
      </p:sp>
      <p:grpSp>
        <p:nvGrpSpPr>
          <p:cNvPr name="Group 5" id="5"/>
          <p:cNvGrpSpPr/>
          <p:nvPr/>
        </p:nvGrpSpPr>
        <p:grpSpPr>
          <a:xfrm rot="0">
            <a:off x="909952" y="3471605"/>
            <a:ext cx="9487624" cy="5994454"/>
            <a:chOff x="0" y="0"/>
            <a:chExt cx="12650165" cy="7992605"/>
          </a:xfrm>
        </p:grpSpPr>
        <p:sp>
          <p:nvSpPr>
            <p:cNvPr name="Freeform 6" id="6"/>
            <p:cNvSpPr/>
            <p:nvPr/>
          </p:nvSpPr>
          <p:spPr>
            <a:xfrm flipH="false" flipV="false" rot="0">
              <a:off x="0" y="0"/>
              <a:ext cx="12650216" cy="7992618"/>
            </a:xfrm>
            <a:custGeom>
              <a:avLst/>
              <a:gdLst/>
              <a:ahLst/>
              <a:cxnLst/>
              <a:rect r="r" b="b" t="t" l="l"/>
              <a:pathLst>
                <a:path h="7992618" w="12650216">
                  <a:moveTo>
                    <a:pt x="0" y="0"/>
                  </a:moveTo>
                  <a:lnTo>
                    <a:pt x="12650216" y="0"/>
                  </a:lnTo>
                  <a:lnTo>
                    <a:pt x="12650216" y="7992618"/>
                  </a:lnTo>
                  <a:lnTo>
                    <a:pt x="0" y="7992618"/>
                  </a:lnTo>
                  <a:close/>
                </a:path>
              </a:pathLst>
            </a:custGeom>
            <a:solidFill>
              <a:srgbClr val="FFFDF8"/>
            </a:solidFill>
            <a:ln w="43126" cap="sq">
              <a:solidFill>
                <a:srgbClr val="5B544E"/>
              </a:solidFill>
              <a:prstDash val="solid"/>
              <a:miter/>
            </a:ln>
          </p:spPr>
        </p:sp>
      </p:grpSp>
      <p:sp>
        <p:nvSpPr>
          <p:cNvPr name="TextBox 7" id="7"/>
          <p:cNvSpPr txBox="true"/>
          <p:nvPr/>
        </p:nvSpPr>
        <p:spPr>
          <a:xfrm rot="0">
            <a:off x="1242527" y="3726551"/>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Before birth</a:t>
            </a:r>
          </a:p>
        </p:txBody>
      </p:sp>
      <p:sp>
        <p:nvSpPr>
          <p:cNvPr name="TextBox 8" id="8"/>
          <p:cNvSpPr txBox="true"/>
          <p:nvPr/>
        </p:nvSpPr>
        <p:spPr>
          <a:xfrm rot="0">
            <a:off x="1242527" y="4425191"/>
            <a:ext cx="8822474" cy="4811792"/>
          </a:xfrm>
          <a:prstGeom prst="rect">
            <a:avLst/>
          </a:prstGeom>
        </p:spPr>
        <p:txBody>
          <a:bodyPr anchor="t" rtlCol="false" tIns="0" lIns="0" bIns="0" rIns="0">
            <a:spAutoFit/>
          </a:bodyPr>
          <a:lstStyle/>
          <a:p>
            <a:pPr algn="l">
              <a:lnSpc>
                <a:spcPts val="3124"/>
              </a:lnSpc>
            </a:pPr>
            <a:r>
              <a:rPr lang="en-US" sz="2603">
                <a:solidFill>
                  <a:srgbClr val="3F3A35"/>
                </a:solidFill>
                <a:latin typeface="Aptos"/>
                <a:ea typeface="Aptos"/>
                <a:cs typeface="Aptos"/>
                <a:sym typeface="Aptos"/>
              </a:rPr>
              <a:t>☐ Replace all bracketed text</a:t>
            </a:r>
          </a:p>
          <a:p>
            <a:pPr algn="l">
              <a:lnSpc>
                <a:spcPts val="3124"/>
              </a:lnSpc>
            </a:pPr>
            <a:r>
              <a:rPr lang="en-US" sz="2603">
                <a:solidFill>
                  <a:srgbClr val="3F3A35"/>
                </a:solidFill>
                <a:latin typeface="Aptos"/>
                <a:ea typeface="Aptos"/>
                <a:cs typeface="Aptos"/>
                <a:sym typeface="Aptos"/>
              </a:rPr>
              <a:t>☐ Ask midwife/consultant to review</a:t>
            </a:r>
          </a:p>
          <a:p>
            <a:pPr algn="l">
              <a:lnSpc>
                <a:spcPts val="3124"/>
              </a:lnSpc>
            </a:pPr>
            <a:r>
              <a:rPr lang="en-US" sz="2603">
                <a:solidFill>
                  <a:srgbClr val="3F3A35"/>
                </a:solidFill>
                <a:latin typeface="Aptos"/>
                <a:ea typeface="Aptos"/>
                <a:cs typeface="Aptos"/>
                <a:sym typeface="Aptos"/>
              </a:rPr>
              <a:t>☐ Ask anaesthetist if complex spine/allergy/medication history</a:t>
            </a:r>
          </a:p>
          <a:p>
            <a:pPr algn="l">
              <a:lnSpc>
                <a:spcPts val="3124"/>
              </a:lnSpc>
            </a:pPr>
            <a:r>
              <a:rPr lang="en-US" sz="2603">
                <a:solidFill>
                  <a:srgbClr val="3F3A35"/>
                </a:solidFill>
                <a:latin typeface="Aptos"/>
                <a:ea typeface="Aptos"/>
                <a:cs typeface="Aptos"/>
                <a:sym typeface="Aptos"/>
              </a:rPr>
              <a:t>☐ Check induction pathway and pain plan</a:t>
            </a:r>
          </a:p>
          <a:p>
            <a:pPr algn="l">
              <a:lnSpc>
                <a:spcPts val="3124"/>
              </a:lnSpc>
            </a:pPr>
            <a:r>
              <a:rPr lang="en-US" sz="2603">
                <a:solidFill>
                  <a:srgbClr val="3F3A35"/>
                </a:solidFill>
                <a:latin typeface="Aptos"/>
                <a:ea typeface="Aptos"/>
                <a:cs typeface="Aptos"/>
                <a:sym typeface="Aptos"/>
              </a:rPr>
              <a:t>☐ Check product/tape/gel/antibiotic plan</a:t>
            </a:r>
          </a:p>
          <a:p>
            <a:pPr algn="l">
              <a:lnSpc>
                <a:spcPts val="3124"/>
              </a:lnSpc>
            </a:pPr>
            <a:r>
              <a:rPr lang="en-US" sz="2603">
                <a:solidFill>
                  <a:srgbClr val="3F3A35"/>
                </a:solidFill>
                <a:latin typeface="Aptos"/>
                <a:ea typeface="Aptos"/>
                <a:cs typeface="Aptos"/>
                <a:sym typeface="Aptos"/>
              </a:rPr>
              <a:t>☐ Make door sign</a:t>
            </a:r>
          </a:p>
          <a:p>
            <a:pPr algn="l">
              <a:lnSpc>
                <a:spcPts val="3124"/>
              </a:lnSpc>
            </a:pPr>
            <a:r>
              <a:rPr lang="en-US" sz="2603">
                <a:solidFill>
                  <a:srgbClr val="3F3A35"/>
                </a:solidFill>
                <a:latin typeface="Aptos"/>
                <a:ea typeface="Aptos"/>
                <a:cs typeface="Aptos"/>
                <a:sym typeface="Aptos"/>
              </a:rPr>
              <a:t>☐ Print multiple copies</a:t>
            </a:r>
          </a:p>
          <a:p>
            <a:pPr algn="l">
              <a:lnSpc>
                <a:spcPts val="3124"/>
              </a:lnSpc>
            </a:pPr>
            <a:r>
              <a:rPr lang="en-US" sz="2603">
                <a:solidFill>
                  <a:srgbClr val="3F3A35"/>
                </a:solidFill>
                <a:latin typeface="Aptos"/>
                <a:ea typeface="Aptos"/>
                <a:cs typeface="Aptos"/>
                <a:sym typeface="Aptos"/>
              </a:rPr>
              <a:t>☐ Save digital copy on phone</a:t>
            </a:r>
          </a:p>
        </p:txBody>
      </p:sp>
      <p:grpSp>
        <p:nvGrpSpPr>
          <p:cNvPr name="Group 9" id="9"/>
          <p:cNvGrpSpPr/>
          <p:nvPr/>
        </p:nvGrpSpPr>
        <p:grpSpPr>
          <a:xfrm rot="0">
            <a:off x="11001327" y="3471605"/>
            <a:ext cx="9487624" cy="2371906"/>
            <a:chOff x="0" y="0"/>
            <a:chExt cx="12650165" cy="3162541"/>
          </a:xfrm>
        </p:grpSpPr>
        <p:sp>
          <p:nvSpPr>
            <p:cNvPr name="Freeform 10" id="10"/>
            <p:cNvSpPr/>
            <p:nvPr/>
          </p:nvSpPr>
          <p:spPr>
            <a:xfrm flipH="false" flipV="false" rot="0">
              <a:off x="0" y="0"/>
              <a:ext cx="12650216" cy="3162554"/>
            </a:xfrm>
            <a:custGeom>
              <a:avLst/>
              <a:gdLst/>
              <a:ahLst/>
              <a:cxnLst/>
              <a:rect r="r" b="b" t="t" l="l"/>
              <a:pathLst>
                <a:path h="3162554" w="12650216">
                  <a:moveTo>
                    <a:pt x="0" y="0"/>
                  </a:moveTo>
                  <a:lnTo>
                    <a:pt x="12650216" y="0"/>
                  </a:lnTo>
                  <a:lnTo>
                    <a:pt x="12650216" y="3162554"/>
                  </a:lnTo>
                  <a:lnTo>
                    <a:pt x="0" y="3162554"/>
                  </a:lnTo>
                  <a:close/>
                </a:path>
              </a:pathLst>
            </a:custGeom>
            <a:solidFill>
              <a:srgbClr val="FFFDF8"/>
            </a:solidFill>
            <a:ln w="43126" cap="sq">
              <a:solidFill>
                <a:srgbClr val="5B544E"/>
              </a:solidFill>
              <a:prstDash val="solid"/>
              <a:miter/>
            </a:ln>
          </p:spPr>
        </p:sp>
      </p:grpSp>
      <p:grpSp>
        <p:nvGrpSpPr>
          <p:cNvPr name="Group 11" id="11"/>
          <p:cNvGrpSpPr/>
          <p:nvPr/>
        </p:nvGrpSpPr>
        <p:grpSpPr>
          <a:xfrm rot="0">
            <a:off x="11004918" y="3475196"/>
            <a:ext cx="9480433" cy="915695"/>
            <a:chOff x="0" y="0"/>
            <a:chExt cx="12640577" cy="1220927"/>
          </a:xfrm>
        </p:grpSpPr>
        <p:sp>
          <p:nvSpPr>
            <p:cNvPr name="Freeform 12" id="12"/>
            <p:cNvSpPr/>
            <p:nvPr/>
          </p:nvSpPr>
          <p:spPr>
            <a:xfrm flipH="false" flipV="false" rot="0">
              <a:off x="0" y="0"/>
              <a:ext cx="12640564" cy="1220978"/>
            </a:xfrm>
            <a:custGeom>
              <a:avLst/>
              <a:gdLst/>
              <a:ahLst/>
              <a:cxnLst/>
              <a:rect r="r" b="b" t="t" l="l"/>
              <a:pathLst>
                <a:path h="1220978" w="12640564">
                  <a:moveTo>
                    <a:pt x="0" y="0"/>
                  </a:moveTo>
                  <a:lnTo>
                    <a:pt x="12640564" y="0"/>
                  </a:lnTo>
                  <a:lnTo>
                    <a:pt x="12640564" y="1220978"/>
                  </a:lnTo>
                  <a:lnTo>
                    <a:pt x="0" y="1220978"/>
                  </a:lnTo>
                  <a:close/>
                </a:path>
              </a:pathLst>
            </a:custGeom>
            <a:solidFill>
              <a:srgbClr val="55504B"/>
            </a:solidFill>
            <a:ln w="35938" cap="sq">
              <a:solidFill>
                <a:srgbClr val="55504B"/>
              </a:solidFill>
              <a:prstDash val="solid"/>
              <a:miter/>
            </a:ln>
          </p:spPr>
        </p:sp>
      </p:grpSp>
      <p:sp>
        <p:nvSpPr>
          <p:cNvPr name="TextBox 13" id="13"/>
          <p:cNvSpPr txBox="true"/>
          <p:nvPr/>
        </p:nvSpPr>
        <p:spPr>
          <a:xfrm rot="0">
            <a:off x="11333902" y="3648932"/>
            <a:ext cx="8822474"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What to keep short</a:t>
            </a:r>
          </a:p>
        </p:txBody>
      </p:sp>
      <p:sp>
        <p:nvSpPr>
          <p:cNvPr name="TextBox 14" id="14"/>
          <p:cNvSpPr txBox="true"/>
          <p:nvPr/>
        </p:nvSpPr>
        <p:spPr>
          <a:xfrm rot="0">
            <a:off x="11333902" y="4580439"/>
            <a:ext cx="8822474" cy="1143000"/>
          </a:xfrm>
          <a:prstGeom prst="rect">
            <a:avLst/>
          </a:prstGeom>
        </p:spPr>
        <p:txBody>
          <a:bodyPr anchor="t" rtlCol="false" tIns="0" lIns="0" bIns="0" rIns="0">
            <a:spAutoFit/>
          </a:bodyPr>
          <a:lstStyle/>
          <a:p>
            <a:pPr algn="l">
              <a:lnSpc>
                <a:spcPts val="3004"/>
              </a:lnSpc>
            </a:pPr>
            <a:r>
              <a:rPr lang="en-US" sz="2503">
                <a:solidFill>
                  <a:srgbClr val="3F3A35"/>
                </a:solidFill>
                <a:latin typeface="Aptos"/>
                <a:ea typeface="Aptos"/>
                <a:cs typeface="Aptos"/>
                <a:sym typeface="Aptos"/>
              </a:rPr>
              <a:t>The front page should be the quick read. Staff may not have time for long paragraphs in labour. Use the extra pages for detail, but make the most urgent instructions impossible to miss.</a:t>
            </a:r>
          </a:p>
        </p:txBody>
      </p:sp>
      <p:grpSp>
        <p:nvGrpSpPr>
          <p:cNvPr name="Group 15" id="15"/>
          <p:cNvGrpSpPr/>
          <p:nvPr/>
        </p:nvGrpSpPr>
        <p:grpSpPr>
          <a:xfrm rot="0">
            <a:off x="11001327" y="6576651"/>
            <a:ext cx="9487624" cy="5606320"/>
            <a:chOff x="0" y="0"/>
            <a:chExt cx="12650165" cy="7475093"/>
          </a:xfrm>
        </p:grpSpPr>
        <p:sp>
          <p:nvSpPr>
            <p:cNvPr name="Freeform 16" id="16"/>
            <p:cNvSpPr/>
            <p:nvPr/>
          </p:nvSpPr>
          <p:spPr>
            <a:xfrm flipH="false" flipV="false" rot="0">
              <a:off x="0" y="0"/>
              <a:ext cx="12650216" cy="7475093"/>
            </a:xfrm>
            <a:custGeom>
              <a:avLst/>
              <a:gdLst/>
              <a:ahLst/>
              <a:cxnLst/>
              <a:rect r="r" b="b" t="t" l="l"/>
              <a:pathLst>
                <a:path h="7475093" w="12650216">
                  <a:moveTo>
                    <a:pt x="0" y="0"/>
                  </a:moveTo>
                  <a:lnTo>
                    <a:pt x="12650216" y="0"/>
                  </a:lnTo>
                  <a:lnTo>
                    <a:pt x="12650216" y="7475093"/>
                  </a:lnTo>
                  <a:lnTo>
                    <a:pt x="0" y="7475093"/>
                  </a:lnTo>
                  <a:close/>
                </a:path>
              </a:pathLst>
            </a:custGeom>
            <a:solidFill>
              <a:srgbClr val="FFFDF8"/>
            </a:solidFill>
            <a:ln w="43126" cap="sq">
              <a:solidFill>
                <a:srgbClr val="5B544E"/>
              </a:solidFill>
              <a:prstDash val="solid"/>
              <a:miter/>
            </a:ln>
          </p:spPr>
        </p:sp>
      </p:grpSp>
      <p:sp>
        <p:nvSpPr>
          <p:cNvPr name="TextBox 17" id="17"/>
          <p:cNvSpPr txBox="true"/>
          <p:nvPr/>
        </p:nvSpPr>
        <p:spPr>
          <a:xfrm rot="0">
            <a:off x="11333902" y="6831597"/>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What to personalise</a:t>
            </a:r>
          </a:p>
        </p:txBody>
      </p:sp>
      <p:sp>
        <p:nvSpPr>
          <p:cNvPr name="TextBox 18" id="18"/>
          <p:cNvSpPr txBox="true"/>
          <p:nvPr/>
        </p:nvSpPr>
        <p:spPr>
          <a:xfrm rot="0">
            <a:off x="11333902" y="7530227"/>
            <a:ext cx="8822474" cy="4423667"/>
          </a:xfrm>
          <a:prstGeom prst="rect">
            <a:avLst/>
          </a:prstGeom>
        </p:spPr>
        <p:txBody>
          <a:bodyPr anchor="t" rtlCol="false" tIns="0" lIns="0" bIns="0" rIns="0">
            <a:spAutoFit/>
          </a:bodyPr>
          <a:lstStyle/>
          <a:p>
            <a:pPr algn="l">
              <a:lnSpc>
                <a:spcPts val="3124"/>
              </a:lnSpc>
            </a:pPr>
            <a:r>
              <a:rPr lang="en-US" sz="2603">
                <a:solidFill>
                  <a:srgbClr val="3F3A35"/>
                </a:solidFill>
                <a:latin typeface="Aptos"/>
                <a:ea typeface="Aptos"/>
                <a:cs typeface="Aptos"/>
                <a:sym typeface="Aptos"/>
              </a:rPr>
              <a:t>• Health conditions and risks</a:t>
            </a:r>
          </a:p>
          <a:p>
            <a:pPr algn="l">
              <a:lnSpc>
                <a:spcPts val="3124"/>
              </a:lnSpc>
            </a:pPr>
            <a:r>
              <a:rPr lang="en-US" sz="2603">
                <a:solidFill>
                  <a:srgbClr val="3F3A35"/>
                </a:solidFill>
                <a:latin typeface="Aptos"/>
                <a:ea typeface="Aptos"/>
                <a:cs typeface="Aptos"/>
                <a:sym typeface="Aptos"/>
              </a:rPr>
              <a:t>• Handling and positioning needs</a:t>
            </a:r>
          </a:p>
          <a:p>
            <a:pPr algn="l">
              <a:lnSpc>
                <a:spcPts val="3124"/>
              </a:lnSpc>
            </a:pPr>
            <a:r>
              <a:rPr lang="en-US" sz="2603">
                <a:solidFill>
                  <a:srgbClr val="3F3A35"/>
                </a:solidFill>
                <a:latin typeface="Aptos"/>
                <a:ea typeface="Aptos"/>
                <a:cs typeface="Aptos"/>
                <a:sym typeface="Aptos"/>
              </a:rPr>
              <a:t>• Products, medications and allergies</a:t>
            </a:r>
          </a:p>
          <a:p>
            <a:pPr algn="l">
              <a:lnSpc>
                <a:spcPts val="3124"/>
              </a:lnSpc>
            </a:pPr>
            <a:r>
              <a:rPr lang="en-US" sz="2603">
                <a:solidFill>
                  <a:srgbClr val="3F3A35"/>
                </a:solidFill>
                <a:latin typeface="Aptos"/>
                <a:ea typeface="Aptos"/>
                <a:cs typeface="Aptos"/>
                <a:sym typeface="Aptos"/>
              </a:rPr>
              <a:t>• Pain relief preferences and limits</a:t>
            </a:r>
          </a:p>
          <a:p>
            <a:pPr algn="l">
              <a:lnSpc>
                <a:spcPts val="3124"/>
              </a:lnSpc>
            </a:pPr>
            <a:r>
              <a:rPr lang="en-US" sz="2603">
                <a:solidFill>
                  <a:srgbClr val="3F3A35"/>
                </a:solidFill>
                <a:latin typeface="Aptos"/>
                <a:ea typeface="Aptos"/>
                <a:cs typeface="Aptos"/>
                <a:sym typeface="Aptos"/>
              </a:rPr>
              <a:t>• Newborn consent</a:t>
            </a:r>
          </a:p>
          <a:p>
            <a:pPr algn="l">
              <a:lnSpc>
                <a:spcPts val="3124"/>
              </a:lnSpc>
            </a:pPr>
            <a:r>
              <a:rPr lang="en-US" sz="2603">
                <a:solidFill>
                  <a:srgbClr val="3F3A35"/>
                </a:solidFill>
                <a:latin typeface="Aptos"/>
                <a:ea typeface="Aptos"/>
                <a:cs typeface="Aptos"/>
                <a:sym typeface="Aptos"/>
              </a:rPr>
              <a:t>• Emergency escalation</a:t>
            </a:r>
          </a:p>
          <a:p>
            <a:pPr algn="l">
              <a:lnSpc>
                <a:spcPts val="3124"/>
              </a:lnSpc>
            </a:pPr>
            <a:r>
              <a:rPr lang="en-US" sz="2603">
                <a:solidFill>
                  <a:srgbClr val="3F3A35"/>
                </a:solidFill>
                <a:latin typeface="Aptos"/>
                <a:ea typeface="Aptos"/>
                <a:cs typeface="Aptos"/>
                <a:sym typeface="Aptos"/>
              </a:rPr>
              <a:t>• Partner role</a:t>
            </a:r>
          </a:p>
          <a:p>
            <a:pPr algn="l">
              <a:lnSpc>
                <a:spcPts val="3124"/>
              </a:lnSpc>
            </a:pPr>
            <a:r>
              <a:rPr lang="en-US" sz="2603">
                <a:solidFill>
                  <a:srgbClr val="3F3A35"/>
                </a:solidFill>
                <a:latin typeface="Aptos"/>
                <a:ea typeface="Aptos"/>
                <a:cs typeface="Aptos"/>
                <a:sym typeface="Aptos"/>
              </a:rPr>
              <a:t>• Cultural, religious or emotional needs</a:t>
            </a:r>
          </a:p>
        </p:txBody>
      </p:sp>
      <p:grpSp>
        <p:nvGrpSpPr>
          <p:cNvPr name="Group 19" id="19"/>
          <p:cNvGrpSpPr/>
          <p:nvPr/>
        </p:nvGrpSpPr>
        <p:grpSpPr>
          <a:xfrm rot="0">
            <a:off x="909952" y="10199189"/>
            <a:ext cx="9487624" cy="5606320"/>
            <a:chOff x="0" y="0"/>
            <a:chExt cx="12650165" cy="7475093"/>
          </a:xfrm>
        </p:grpSpPr>
        <p:sp>
          <p:nvSpPr>
            <p:cNvPr name="Freeform 20" id="20"/>
            <p:cNvSpPr/>
            <p:nvPr/>
          </p:nvSpPr>
          <p:spPr>
            <a:xfrm flipH="false" flipV="false" rot="0">
              <a:off x="0" y="0"/>
              <a:ext cx="12650216" cy="7475093"/>
            </a:xfrm>
            <a:custGeom>
              <a:avLst/>
              <a:gdLst/>
              <a:ahLst/>
              <a:cxnLst/>
              <a:rect r="r" b="b" t="t" l="l"/>
              <a:pathLst>
                <a:path h="7475093" w="12650216">
                  <a:moveTo>
                    <a:pt x="0" y="0"/>
                  </a:moveTo>
                  <a:lnTo>
                    <a:pt x="12650216" y="0"/>
                  </a:lnTo>
                  <a:lnTo>
                    <a:pt x="12650216" y="7475093"/>
                  </a:lnTo>
                  <a:lnTo>
                    <a:pt x="0" y="7475093"/>
                  </a:lnTo>
                  <a:close/>
                </a:path>
              </a:pathLst>
            </a:custGeom>
            <a:solidFill>
              <a:srgbClr val="F1EDE8"/>
            </a:solidFill>
            <a:ln w="43126" cap="sq">
              <a:solidFill>
                <a:srgbClr val="5B544E"/>
              </a:solidFill>
              <a:prstDash val="solid"/>
              <a:miter/>
            </a:ln>
          </p:spPr>
        </p:sp>
      </p:grpSp>
      <p:sp>
        <p:nvSpPr>
          <p:cNvPr name="TextBox 21" id="21"/>
          <p:cNvSpPr txBox="true"/>
          <p:nvPr/>
        </p:nvSpPr>
        <p:spPr>
          <a:xfrm rot="0">
            <a:off x="1242527" y="10454145"/>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Print pack order</a:t>
            </a:r>
          </a:p>
        </p:txBody>
      </p:sp>
      <p:sp>
        <p:nvSpPr>
          <p:cNvPr name="TextBox 22" id="22"/>
          <p:cNvSpPr txBox="true"/>
          <p:nvPr/>
        </p:nvSpPr>
        <p:spPr>
          <a:xfrm rot="0">
            <a:off x="1242527" y="11152775"/>
            <a:ext cx="8822474" cy="4423667"/>
          </a:xfrm>
          <a:prstGeom prst="rect">
            <a:avLst/>
          </a:prstGeom>
        </p:spPr>
        <p:txBody>
          <a:bodyPr anchor="t" rtlCol="false" tIns="0" lIns="0" bIns="0" rIns="0">
            <a:spAutoFit/>
          </a:bodyPr>
          <a:lstStyle/>
          <a:p>
            <a:pPr algn="l">
              <a:lnSpc>
                <a:spcPts val="3124"/>
              </a:lnSpc>
            </a:pPr>
            <a:r>
              <a:rPr lang="en-US" sz="2603">
                <a:solidFill>
                  <a:srgbClr val="3F3A35"/>
                </a:solidFill>
                <a:latin typeface="Aptos"/>
                <a:ea typeface="Aptos"/>
                <a:cs typeface="Aptos"/>
                <a:sym typeface="Aptos"/>
              </a:rPr>
              <a:t>1. Door sign</a:t>
            </a:r>
          </a:p>
          <a:p>
            <a:pPr algn="l">
              <a:lnSpc>
                <a:spcPts val="3124"/>
              </a:lnSpc>
            </a:pPr>
            <a:r>
              <a:rPr lang="en-US" sz="2603">
                <a:solidFill>
                  <a:srgbClr val="3F3A35"/>
                </a:solidFill>
                <a:latin typeface="Aptos"/>
                <a:ea typeface="Aptos"/>
                <a:cs typeface="Aptos"/>
                <a:sym typeface="Aptos"/>
              </a:rPr>
              <a:t>2. One-page quick plan</a:t>
            </a:r>
          </a:p>
          <a:p>
            <a:pPr algn="l">
              <a:lnSpc>
                <a:spcPts val="3124"/>
              </a:lnSpc>
            </a:pPr>
            <a:r>
              <a:rPr lang="en-US" sz="2603">
                <a:solidFill>
                  <a:srgbClr val="3F3A35"/>
                </a:solidFill>
                <a:latin typeface="Aptos"/>
                <a:ea typeface="Aptos"/>
                <a:cs typeface="Aptos"/>
                <a:sym typeface="Aptos"/>
              </a:rPr>
              <a:t>3. Emergency/anaesthetic notes</a:t>
            </a:r>
          </a:p>
          <a:p>
            <a:pPr algn="l">
              <a:lnSpc>
                <a:spcPts val="3124"/>
              </a:lnSpc>
            </a:pPr>
            <a:r>
              <a:rPr lang="en-US" sz="2603">
                <a:solidFill>
                  <a:srgbClr val="3F3A35"/>
                </a:solidFill>
                <a:latin typeface="Aptos"/>
                <a:ea typeface="Aptos"/>
                <a:cs typeface="Aptos"/>
                <a:sym typeface="Aptos"/>
              </a:rPr>
              <a:t>4. Decision tree</a:t>
            </a:r>
          </a:p>
          <a:p>
            <a:pPr algn="l">
              <a:lnSpc>
                <a:spcPts val="3124"/>
              </a:lnSpc>
            </a:pPr>
            <a:r>
              <a:rPr lang="en-US" sz="2603">
                <a:solidFill>
                  <a:srgbClr val="3F3A35"/>
                </a:solidFill>
                <a:latin typeface="Aptos"/>
                <a:ea typeface="Aptos"/>
                <a:cs typeface="Aptos"/>
                <a:sym typeface="Aptos"/>
              </a:rPr>
              <a:t>5. Product/medication page</a:t>
            </a:r>
          </a:p>
          <a:p>
            <a:pPr algn="l">
              <a:lnSpc>
                <a:spcPts val="3124"/>
              </a:lnSpc>
            </a:pPr>
            <a:r>
              <a:rPr lang="en-US" sz="2603">
                <a:solidFill>
                  <a:srgbClr val="3F3A35"/>
                </a:solidFill>
                <a:latin typeface="Aptos"/>
                <a:ea typeface="Aptos"/>
                <a:cs typeface="Aptos"/>
                <a:sym typeface="Aptos"/>
              </a:rPr>
              <a:t>6. Induction questions</a:t>
            </a:r>
          </a:p>
          <a:p>
            <a:pPr algn="l">
              <a:lnSpc>
                <a:spcPts val="3124"/>
              </a:lnSpc>
            </a:pPr>
            <a:r>
              <a:rPr lang="en-US" sz="2603">
                <a:solidFill>
                  <a:srgbClr val="3F3A35"/>
                </a:solidFill>
                <a:latin typeface="Aptos"/>
                <a:ea typeface="Aptos"/>
                <a:cs typeface="Aptos"/>
                <a:sym typeface="Aptos"/>
              </a:rPr>
              <a:t>7. Affirmations/partner prompts</a:t>
            </a:r>
          </a:p>
          <a:p>
            <a:pPr algn="l">
              <a:lnSpc>
                <a:spcPts val="3124"/>
              </a:lnSpc>
            </a:pPr>
            <a:r>
              <a:rPr lang="en-US" sz="2603">
                <a:solidFill>
                  <a:srgbClr val="3F3A35"/>
                </a:solidFill>
                <a:latin typeface="Aptos"/>
                <a:ea typeface="Aptos"/>
                <a:cs typeface="Aptos"/>
                <a:sym typeface="Aptos"/>
              </a:rPr>
              <a:t>8. Copies for partner, triage, labour ward and theatre</a:t>
            </a:r>
          </a:p>
        </p:txBody>
      </p:sp>
      <p:grpSp>
        <p:nvGrpSpPr>
          <p:cNvPr name="Group 23" id="23"/>
          <p:cNvGrpSpPr/>
          <p:nvPr/>
        </p:nvGrpSpPr>
        <p:grpSpPr>
          <a:xfrm rot="0">
            <a:off x="11001327" y="12786722"/>
            <a:ext cx="9487624" cy="3018787"/>
            <a:chOff x="0" y="0"/>
            <a:chExt cx="12650165" cy="4025049"/>
          </a:xfrm>
        </p:grpSpPr>
        <p:sp>
          <p:nvSpPr>
            <p:cNvPr name="Freeform 24" id="24"/>
            <p:cNvSpPr/>
            <p:nvPr/>
          </p:nvSpPr>
          <p:spPr>
            <a:xfrm flipH="false" flipV="false" rot="0">
              <a:off x="0" y="0"/>
              <a:ext cx="12650216" cy="4025011"/>
            </a:xfrm>
            <a:custGeom>
              <a:avLst/>
              <a:gdLst/>
              <a:ahLst/>
              <a:cxnLst/>
              <a:rect r="r" b="b" t="t" l="l"/>
              <a:pathLst>
                <a:path h="4025011" w="12650216">
                  <a:moveTo>
                    <a:pt x="0" y="0"/>
                  </a:moveTo>
                  <a:lnTo>
                    <a:pt x="12650216" y="0"/>
                  </a:lnTo>
                  <a:lnTo>
                    <a:pt x="12650216" y="4025011"/>
                  </a:lnTo>
                  <a:lnTo>
                    <a:pt x="0" y="4025011"/>
                  </a:lnTo>
                  <a:close/>
                </a:path>
              </a:pathLst>
            </a:custGeom>
            <a:solidFill>
              <a:srgbClr val="E8DDD5"/>
            </a:solidFill>
            <a:ln w="43126" cap="sq">
              <a:solidFill>
                <a:srgbClr val="D8CBBB"/>
              </a:solidFill>
              <a:prstDash val="solid"/>
              <a:miter/>
            </a:ln>
          </p:spPr>
        </p:sp>
      </p:grpSp>
      <p:sp>
        <p:nvSpPr>
          <p:cNvPr name="TextBox 25" id="25"/>
          <p:cNvSpPr txBox="true"/>
          <p:nvPr/>
        </p:nvSpPr>
        <p:spPr>
          <a:xfrm rot="0">
            <a:off x="11333902" y="13041678"/>
            <a:ext cx="8822474"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Disclaimer for sharing publicly</a:t>
            </a:r>
          </a:p>
        </p:txBody>
      </p:sp>
      <p:sp>
        <p:nvSpPr>
          <p:cNvPr name="TextBox 26" id="26"/>
          <p:cNvSpPr txBox="true"/>
          <p:nvPr/>
        </p:nvSpPr>
        <p:spPr>
          <a:xfrm rot="0">
            <a:off x="11333902" y="13740308"/>
            <a:ext cx="8822474" cy="1836134"/>
          </a:xfrm>
          <a:prstGeom prst="rect">
            <a:avLst/>
          </a:prstGeom>
        </p:spPr>
        <p:txBody>
          <a:bodyPr anchor="t" rtlCol="false" tIns="0" lIns="0" bIns="0" rIns="0">
            <a:spAutoFit/>
          </a:bodyPr>
          <a:lstStyle/>
          <a:p>
            <a:pPr algn="l">
              <a:lnSpc>
                <a:spcPts val="2954"/>
              </a:lnSpc>
            </a:pPr>
            <a:r>
              <a:rPr lang="en-US" sz="2461">
                <a:solidFill>
                  <a:srgbClr val="3F3A35"/>
                </a:solidFill>
                <a:latin typeface="Aptos"/>
                <a:ea typeface="Aptos"/>
                <a:cs typeface="Aptos"/>
                <a:sym typeface="Aptos"/>
              </a:rPr>
              <a:t>This is an editable planning resource, not medical advice. People should adapt it with their own maternity team, especially if they have complex health conditions, allergies, previous anaesthetic reactions, clotting risks, diabetes, hypertension, fetal growth concerns or any other medical factors.</a:t>
            </a:r>
          </a:p>
        </p:txBody>
      </p:sp>
      <p:grpSp>
        <p:nvGrpSpPr>
          <p:cNvPr name="Group 27" id="27"/>
          <p:cNvGrpSpPr/>
          <p:nvPr/>
        </p:nvGrpSpPr>
        <p:grpSpPr>
          <a:xfrm rot="0">
            <a:off x="909952" y="16590397"/>
            <a:ext cx="19578999" cy="2837659"/>
            <a:chOff x="0" y="0"/>
            <a:chExt cx="26105333" cy="3783546"/>
          </a:xfrm>
        </p:grpSpPr>
        <p:sp>
          <p:nvSpPr>
            <p:cNvPr name="Freeform 28" id="28"/>
            <p:cNvSpPr/>
            <p:nvPr/>
          </p:nvSpPr>
          <p:spPr>
            <a:xfrm flipH="false" flipV="false" rot="0">
              <a:off x="0" y="0"/>
              <a:ext cx="26105358" cy="3783584"/>
            </a:xfrm>
            <a:custGeom>
              <a:avLst/>
              <a:gdLst/>
              <a:ahLst/>
              <a:cxnLst/>
              <a:rect r="r" b="b" t="t" l="l"/>
              <a:pathLst>
                <a:path h="3783584" w="26105358">
                  <a:moveTo>
                    <a:pt x="0" y="0"/>
                  </a:moveTo>
                  <a:lnTo>
                    <a:pt x="26105358" y="0"/>
                  </a:lnTo>
                  <a:lnTo>
                    <a:pt x="26105358" y="3783584"/>
                  </a:lnTo>
                  <a:lnTo>
                    <a:pt x="0" y="3783584"/>
                  </a:lnTo>
                  <a:close/>
                </a:path>
              </a:pathLst>
            </a:custGeom>
            <a:solidFill>
              <a:srgbClr val="FFFDF8"/>
            </a:solidFill>
            <a:ln w="43126" cap="sq">
              <a:solidFill>
                <a:srgbClr val="5B544E"/>
              </a:solidFill>
              <a:prstDash val="solid"/>
              <a:miter/>
            </a:ln>
          </p:spPr>
        </p:sp>
      </p:grpSp>
      <p:grpSp>
        <p:nvGrpSpPr>
          <p:cNvPr name="Group 29" id="29"/>
          <p:cNvGrpSpPr/>
          <p:nvPr/>
        </p:nvGrpSpPr>
        <p:grpSpPr>
          <a:xfrm rot="0">
            <a:off x="913543" y="16593988"/>
            <a:ext cx="19571808" cy="915695"/>
            <a:chOff x="0" y="0"/>
            <a:chExt cx="26095744" cy="1220927"/>
          </a:xfrm>
        </p:grpSpPr>
        <p:sp>
          <p:nvSpPr>
            <p:cNvPr name="Freeform 30" id="30"/>
            <p:cNvSpPr/>
            <p:nvPr/>
          </p:nvSpPr>
          <p:spPr>
            <a:xfrm flipH="false" flipV="false" rot="0">
              <a:off x="0" y="0"/>
              <a:ext cx="26095706" cy="1220978"/>
            </a:xfrm>
            <a:custGeom>
              <a:avLst/>
              <a:gdLst/>
              <a:ahLst/>
              <a:cxnLst/>
              <a:rect r="r" b="b" t="t" l="l"/>
              <a:pathLst>
                <a:path h="1220978" w="26095706">
                  <a:moveTo>
                    <a:pt x="0" y="0"/>
                  </a:moveTo>
                  <a:lnTo>
                    <a:pt x="26095706" y="0"/>
                  </a:lnTo>
                  <a:lnTo>
                    <a:pt x="26095706" y="1220978"/>
                  </a:lnTo>
                  <a:lnTo>
                    <a:pt x="0" y="1220978"/>
                  </a:lnTo>
                  <a:close/>
                </a:path>
              </a:pathLst>
            </a:custGeom>
            <a:solidFill>
              <a:srgbClr val="55504B"/>
            </a:solidFill>
            <a:ln w="35938" cap="sq">
              <a:solidFill>
                <a:srgbClr val="55504B"/>
              </a:solidFill>
              <a:prstDash val="solid"/>
              <a:miter/>
            </a:ln>
          </p:spPr>
        </p:sp>
      </p:grpSp>
      <p:sp>
        <p:nvSpPr>
          <p:cNvPr name="TextBox 31" id="31"/>
          <p:cNvSpPr txBox="true"/>
          <p:nvPr/>
        </p:nvSpPr>
        <p:spPr>
          <a:xfrm rot="0">
            <a:off x="1242527" y="16767724"/>
            <a:ext cx="18913850" cy="619992"/>
          </a:xfrm>
          <a:prstGeom prst="rect">
            <a:avLst/>
          </a:prstGeom>
        </p:spPr>
        <p:txBody>
          <a:bodyPr anchor="t" rtlCol="false" tIns="0" lIns="0" bIns="0" rIns="0">
            <a:spAutoFit/>
          </a:bodyPr>
          <a:lstStyle/>
          <a:p>
            <a:pPr algn="l">
              <a:lnSpc>
                <a:spcPts val="3565"/>
              </a:lnSpc>
            </a:pPr>
            <a:r>
              <a:rPr lang="en-US" sz="2971" b="true">
                <a:solidFill>
                  <a:srgbClr val="FFFFFF"/>
                </a:solidFill>
                <a:latin typeface="Aptos Bold"/>
                <a:ea typeface="Aptos Bold"/>
                <a:cs typeface="Aptos Bold"/>
                <a:sym typeface="Aptos Bold"/>
              </a:rPr>
              <a:t>Suggested file name for your audience</a:t>
            </a:r>
          </a:p>
        </p:txBody>
      </p:sp>
      <p:sp>
        <p:nvSpPr>
          <p:cNvPr name="TextBox 32" id="32"/>
          <p:cNvSpPr txBox="true"/>
          <p:nvPr/>
        </p:nvSpPr>
        <p:spPr>
          <a:xfrm rot="0">
            <a:off x="1242527" y="17699231"/>
            <a:ext cx="18913850" cy="1551508"/>
          </a:xfrm>
          <a:prstGeom prst="rect">
            <a:avLst/>
          </a:prstGeom>
        </p:spPr>
        <p:txBody>
          <a:bodyPr anchor="t" rtlCol="false" tIns="0" lIns="0" bIns="0" rIns="0">
            <a:spAutoFit/>
          </a:bodyPr>
          <a:lstStyle/>
          <a:p>
            <a:pPr algn="l">
              <a:lnSpc>
                <a:spcPts val="3124"/>
              </a:lnSpc>
            </a:pPr>
            <a:r>
              <a:rPr lang="en-US" sz="2603">
                <a:solidFill>
                  <a:srgbClr val="3F3A35"/>
                </a:solidFill>
                <a:latin typeface="Aptos"/>
                <a:ea typeface="Aptos"/>
                <a:cs typeface="Aptos"/>
                <a:sym typeface="Aptos"/>
              </a:rPr>
              <a:t>Complex Health Birth Plan Template</a:t>
            </a:r>
          </a:p>
          <a:p>
            <a:pPr algn="l">
              <a:lnSpc>
                <a:spcPts val="3124"/>
              </a:lnSpc>
            </a:pPr>
          </a:p>
          <a:p>
            <a:pPr algn="l">
              <a:lnSpc>
                <a:spcPts val="3124"/>
              </a:lnSpc>
            </a:pPr>
            <a:r>
              <a:rPr lang="en-US" sz="2603">
                <a:solidFill>
                  <a:srgbClr val="3F3A35"/>
                </a:solidFill>
                <a:latin typeface="Aptos"/>
                <a:ea typeface="Aptos"/>
                <a:cs typeface="Aptos"/>
                <a:sym typeface="Aptos"/>
              </a:rPr>
              <a:t>Subtitle: An editable birth-prep resource for anyone who needs a clearer plan for safety, consent, pain relief, induction, emergencies and newborn preferences.</a:t>
            </a:r>
          </a:p>
        </p:txBody>
      </p:sp>
      <p:grpSp>
        <p:nvGrpSpPr>
          <p:cNvPr name="Group 33" id="33"/>
          <p:cNvGrpSpPr/>
          <p:nvPr/>
        </p:nvGrpSpPr>
        <p:grpSpPr>
          <a:xfrm rot="0">
            <a:off x="909952" y="20212945"/>
            <a:ext cx="19578999" cy="2501284"/>
            <a:chOff x="0" y="0"/>
            <a:chExt cx="26105333" cy="3335045"/>
          </a:xfrm>
        </p:grpSpPr>
        <p:sp>
          <p:nvSpPr>
            <p:cNvPr name="Freeform 34" id="34"/>
            <p:cNvSpPr/>
            <p:nvPr/>
          </p:nvSpPr>
          <p:spPr>
            <a:xfrm flipH="false" flipV="false" rot="0">
              <a:off x="0" y="0"/>
              <a:ext cx="26105358" cy="3335020"/>
            </a:xfrm>
            <a:custGeom>
              <a:avLst/>
              <a:gdLst/>
              <a:ahLst/>
              <a:cxnLst/>
              <a:rect r="r" b="b" t="t" l="l"/>
              <a:pathLst>
                <a:path h="3335020" w="26105358">
                  <a:moveTo>
                    <a:pt x="0" y="0"/>
                  </a:moveTo>
                  <a:lnTo>
                    <a:pt x="26105358" y="0"/>
                  </a:lnTo>
                  <a:lnTo>
                    <a:pt x="26105358" y="3335020"/>
                  </a:lnTo>
                  <a:lnTo>
                    <a:pt x="0" y="3335020"/>
                  </a:lnTo>
                  <a:close/>
                </a:path>
              </a:pathLst>
            </a:custGeom>
            <a:solidFill>
              <a:srgbClr val="FFFDF8"/>
            </a:solidFill>
            <a:ln w="43126" cap="sq">
              <a:solidFill>
                <a:srgbClr val="5B544E"/>
              </a:solidFill>
              <a:prstDash val="solid"/>
              <a:miter/>
            </a:ln>
          </p:spPr>
        </p:sp>
      </p:grpSp>
      <p:sp>
        <p:nvSpPr>
          <p:cNvPr name="TextBox 35" id="35"/>
          <p:cNvSpPr txBox="true"/>
          <p:nvPr/>
        </p:nvSpPr>
        <p:spPr>
          <a:xfrm rot="0">
            <a:off x="1242527" y="20467892"/>
            <a:ext cx="18913850" cy="568242"/>
          </a:xfrm>
          <a:prstGeom prst="rect">
            <a:avLst/>
          </a:prstGeom>
        </p:spPr>
        <p:txBody>
          <a:bodyPr anchor="t" rtlCol="false" tIns="0" lIns="0" bIns="0" rIns="0">
            <a:spAutoFit/>
          </a:bodyPr>
          <a:lstStyle/>
          <a:p>
            <a:pPr algn="l">
              <a:lnSpc>
                <a:spcPts val="3667"/>
              </a:lnSpc>
            </a:pPr>
            <a:r>
              <a:rPr lang="en-US" sz="3056" b="true">
                <a:solidFill>
                  <a:srgbClr val="3F3A35"/>
                </a:solidFill>
                <a:latin typeface="Aptos Bold"/>
                <a:ea typeface="Aptos Bold"/>
                <a:cs typeface="Aptos Bold"/>
                <a:sym typeface="Aptos Bold"/>
              </a:rPr>
              <a:t>Website download copy</a:t>
            </a:r>
          </a:p>
        </p:txBody>
      </p:sp>
      <p:sp>
        <p:nvSpPr>
          <p:cNvPr name="TextBox 36" id="36"/>
          <p:cNvSpPr txBox="true"/>
          <p:nvPr/>
        </p:nvSpPr>
        <p:spPr>
          <a:xfrm rot="0">
            <a:off x="1242527" y="21166531"/>
            <a:ext cx="18913850" cy="1318622"/>
          </a:xfrm>
          <a:prstGeom prst="rect">
            <a:avLst/>
          </a:prstGeom>
        </p:spPr>
        <p:txBody>
          <a:bodyPr anchor="t" rtlCol="false" tIns="0" lIns="0" bIns="0" rIns="0">
            <a:spAutoFit/>
          </a:bodyPr>
          <a:lstStyle/>
          <a:p>
            <a:pPr algn="l">
              <a:lnSpc>
                <a:spcPts val="3124"/>
              </a:lnSpc>
            </a:pPr>
            <a:r>
              <a:rPr lang="en-US" sz="2603">
                <a:solidFill>
                  <a:srgbClr val="3F3A35"/>
                </a:solidFill>
                <a:latin typeface="Aptos"/>
                <a:ea typeface="Aptos"/>
                <a:cs typeface="Aptos"/>
                <a:sym typeface="Aptos"/>
              </a:rPr>
              <a:t>Download the editable template, open it in PowerPoint, Canva or Google Slides, and replace the prompts with your own needs. Keep the first page short enough for staff to read quickly, then add the detailed pages behind it.</a:t>
            </a:r>
          </a:p>
        </p:txBody>
      </p:sp>
      <p:sp>
        <p:nvSpPr>
          <p:cNvPr name="AutoShape 37" id="37"/>
          <p:cNvSpPr/>
          <p:nvPr/>
        </p:nvSpPr>
        <p:spPr>
          <a:xfrm rot="3180">
            <a:off x="922525" y="28846234"/>
            <a:ext cx="19553853" cy="0"/>
          </a:xfrm>
          <a:prstGeom prst="line">
            <a:avLst/>
          </a:prstGeom>
          <a:ln cap="rnd" w="9525">
            <a:solidFill>
              <a:srgbClr val="C8BFB6"/>
            </a:solidFill>
            <a:prstDash val="solid"/>
            <a:headEnd type="none" len="sm" w="sm"/>
            <a:tailEnd type="none" len="sm" w="sm"/>
          </a:ln>
        </p:spPr>
      </p:sp>
      <p:sp>
        <p:nvSpPr>
          <p:cNvPr name="TextBox 38" id="38"/>
          <p:cNvSpPr txBox="true"/>
          <p:nvPr/>
        </p:nvSpPr>
        <p:spPr>
          <a:xfrm rot="0">
            <a:off x="932021" y="29032629"/>
            <a:ext cx="19534861" cy="645871"/>
          </a:xfrm>
          <a:prstGeom prst="rect">
            <a:avLst/>
          </a:prstGeom>
        </p:spPr>
        <p:txBody>
          <a:bodyPr anchor="t" rtlCol="false" tIns="0" lIns="0" bIns="0" rIns="0">
            <a:spAutoFit/>
          </a:bodyPr>
          <a:lstStyle/>
          <a:p>
            <a:pPr algn="ctr">
              <a:lnSpc>
                <a:spcPts val="2614"/>
              </a:lnSpc>
            </a:pPr>
            <a:r>
              <a:rPr lang="en-US" sz="2178">
                <a:solidFill>
                  <a:srgbClr val="726A62"/>
                </a:solidFill>
                <a:latin typeface="Aptos"/>
                <a:ea typeface="Aptos"/>
                <a:cs typeface="Aptos"/>
                <a:sym typeface="Aptos"/>
              </a:rPr>
              <a:t>Created as an editable template - please personalise and review with your maternity team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DAHWq34mUc0</dc:identifier>
  <dcterms:modified xsi:type="dcterms:W3CDTF">2011-08-01T06:04:30Z</dcterms:modified>
  <cp:revision>1</cp:revision>
  <dc:title>Complex Health Birth Plan Template</dc:title>
</cp:coreProperties>
</file>