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1374100" cy="30276800"/>
  <p:notesSz cx="6858000" cy="9144000"/>
  <p:embeddedFontLst>
    <p:embeddedFont>
      <p:font typeface="Sunborn" charset="1" panose="00000500000000000000"/>
      <p:regular r:id="rId7"/>
    </p:embeddedFont>
    <p:embeddedFont>
      <p:font typeface="Aptos" charset="1" panose="020B0004020202020204"/>
      <p:regular r:id="rId8"/>
    </p:embeddedFont>
    <p:embeddedFont>
      <p:font typeface="Aptos Bold" charset="1" panose="020B0004020202020204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39238" y="931076"/>
            <a:ext cx="20543786" cy="1207324"/>
            <a:chOff x="0" y="0"/>
            <a:chExt cx="27391714" cy="160976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7391720" cy="1609761"/>
            </a:xfrm>
            <a:custGeom>
              <a:avLst/>
              <a:gdLst/>
              <a:ahLst/>
              <a:cxnLst/>
              <a:rect r="r" b="b" t="t" l="l"/>
              <a:pathLst>
                <a:path h="1609761" w="27391720">
                  <a:moveTo>
                    <a:pt x="0" y="0"/>
                  </a:moveTo>
                  <a:lnTo>
                    <a:pt x="27391720" y="0"/>
                  </a:lnTo>
                  <a:lnTo>
                    <a:pt x="27391720" y="1609761"/>
                  </a:lnTo>
                  <a:lnTo>
                    <a:pt x="0" y="160976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252452" r="9314" b="-248896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27391714" cy="16097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750"/>
                </a:lnSpc>
              </a:pPr>
              <a:r>
                <a:rPr lang="en-US" sz="5625">
                  <a:solidFill>
                    <a:srgbClr val="4D4946"/>
                  </a:solidFill>
                  <a:latin typeface="Sunborn"/>
                  <a:ea typeface="Sunborn"/>
                  <a:cs typeface="Sunborn"/>
                  <a:sym typeface="Sunborn"/>
                </a:rPr>
                <a:t>BIRTH PLAN: LOCATION &amp; ESCALATION DECISION TREE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681896" y="2121779"/>
            <a:ext cx="18500865" cy="1164393"/>
            <a:chOff x="0" y="0"/>
            <a:chExt cx="24667820" cy="155252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667814" cy="1552520"/>
            </a:xfrm>
            <a:custGeom>
              <a:avLst/>
              <a:gdLst/>
              <a:ahLst/>
              <a:cxnLst/>
              <a:rect r="r" b="b" t="t" l="l"/>
              <a:pathLst>
                <a:path h="1552520" w="24667814">
                  <a:moveTo>
                    <a:pt x="0" y="0"/>
                  </a:moveTo>
                  <a:lnTo>
                    <a:pt x="24667814" y="0"/>
                  </a:lnTo>
                  <a:lnTo>
                    <a:pt x="24667814" y="1552520"/>
                  </a:lnTo>
                  <a:lnTo>
                    <a:pt x="0" y="1552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259595" r="0" b="-259595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24667820" cy="155252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565"/>
                </a:lnSpc>
              </a:pPr>
              <a:r>
                <a:rPr lang="en-US" sz="2971">
                  <a:solidFill>
                    <a:srgbClr val="766F69"/>
                  </a:solidFill>
                  <a:latin typeface="Aptos"/>
                  <a:ea typeface="Aptos"/>
                  <a:cs typeface="Aptos"/>
                  <a:sym typeface="Aptos"/>
                </a:rPr>
                <a:t>Editable quick guide for your preferred setting, backup plan and what matters if circumstances change.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314303" y="3726771"/>
            <a:ext cx="8718547" cy="1913334"/>
            <a:chOff x="0" y="0"/>
            <a:chExt cx="11624729" cy="255111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624690" cy="2551176"/>
            </a:xfrm>
            <a:custGeom>
              <a:avLst/>
              <a:gdLst/>
              <a:ahLst/>
              <a:cxnLst/>
              <a:rect r="r" b="b" t="t" l="l"/>
              <a:pathLst>
                <a:path h="2551176" w="11624690">
                  <a:moveTo>
                    <a:pt x="0" y="425196"/>
                  </a:moveTo>
                  <a:cubicBezTo>
                    <a:pt x="0" y="190373"/>
                    <a:pt x="190373" y="0"/>
                    <a:pt x="425196" y="0"/>
                  </a:cubicBezTo>
                  <a:lnTo>
                    <a:pt x="11199495" y="0"/>
                  </a:lnTo>
                  <a:cubicBezTo>
                    <a:pt x="11434318" y="0"/>
                    <a:pt x="11624690" y="190373"/>
                    <a:pt x="11624690" y="425196"/>
                  </a:cubicBezTo>
                  <a:lnTo>
                    <a:pt x="11624690" y="2125980"/>
                  </a:lnTo>
                  <a:cubicBezTo>
                    <a:pt x="11624690" y="2360803"/>
                    <a:pt x="11434318" y="2551176"/>
                    <a:pt x="11199495" y="2551176"/>
                  </a:cubicBezTo>
                  <a:lnTo>
                    <a:pt x="425196" y="2551176"/>
                  </a:lnTo>
                  <a:cubicBezTo>
                    <a:pt x="190373" y="2551176"/>
                    <a:pt x="0" y="2360803"/>
                    <a:pt x="0" y="2125980"/>
                  </a:cubicBezTo>
                  <a:close/>
                </a:path>
              </a:pathLst>
            </a:custGeom>
            <a:solidFill>
              <a:srgbClr val="FFFFFF"/>
            </a:solidFill>
            <a:ln w="50313" cap="sq">
              <a:solidFill>
                <a:srgbClr val="4D4946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11624729" cy="25511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093"/>
                </a:lnSpc>
              </a:pPr>
              <a:r>
                <a:rPr lang="en-US" sz="4244" b="true">
                  <a:solidFill>
                    <a:srgbClr val="282624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START</a:t>
              </a:r>
            </a:p>
            <a:p>
              <a:pPr algn="ctr">
                <a:lnSpc>
                  <a:spcPts val="3565"/>
                </a:lnSpc>
              </a:pPr>
              <a:r>
                <a:rPr lang="en-US" sz="2971">
                  <a:solidFill>
                    <a:srgbClr val="282624"/>
                  </a:solidFill>
                  <a:latin typeface="Aptos"/>
                  <a:ea typeface="Aptos"/>
                  <a:cs typeface="Aptos"/>
                  <a:sym typeface="Aptos"/>
                </a:rPr>
                <a:t>Labour / planned birth setting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4244273" y="6573050"/>
            <a:ext cx="12987976" cy="2068592"/>
            <a:chOff x="0" y="0"/>
            <a:chExt cx="17317301" cy="275812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7317338" cy="2758186"/>
            </a:xfrm>
            <a:custGeom>
              <a:avLst/>
              <a:gdLst/>
              <a:ahLst/>
              <a:cxnLst/>
              <a:rect r="r" b="b" t="t" l="l"/>
              <a:pathLst>
                <a:path h="2758186" w="17317338">
                  <a:moveTo>
                    <a:pt x="0" y="459740"/>
                  </a:moveTo>
                  <a:cubicBezTo>
                    <a:pt x="0" y="205867"/>
                    <a:pt x="205867" y="0"/>
                    <a:pt x="459740" y="0"/>
                  </a:cubicBezTo>
                  <a:lnTo>
                    <a:pt x="16857599" y="0"/>
                  </a:lnTo>
                  <a:cubicBezTo>
                    <a:pt x="17111472" y="0"/>
                    <a:pt x="17317338" y="205867"/>
                    <a:pt x="17317338" y="459740"/>
                  </a:cubicBezTo>
                  <a:lnTo>
                    <a:pt x="17317338" y="2298446"/>
                  </a:lnTo>
                  <a:cubicBezTo>
                    <a:pt x="17317338" y="2552319"/>
                    <a:pt x="17111472" y="2758186"/>
                    <a:pt x="16857599" y="2758186"/>
                  </a:cubicBezTo>
                  <a:lnTo>
                    <a:pt x="459740" y="2758186"/>
                  </a:lnTo>
                  <a:cubicBezTo>
                    <a:pt x="205867" y="2758186"/>
                    <a:pt x="0" y="2552319"/>
                    <a:pt x="0" y="2298446"/>
                  </a:cubicBezTo>
                  <a:close/>
                </a:path>
              </a:pathLst>
            </a:custGeom>
            <a:solidFill>
              <a:srgbClr val="FFFFFF"/>
            </a:solidFill>
            <a:ln w="50313" cap="sq">
              <a:solidFill>
                <a:srgbClr val="4D4946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0"/>
              <a:ext cx="17317301" cy="27581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093"/>
                </a:lnSpc>
              </a:pPr>
              <a:r>
                <a:rPr lang="en-US" sz="4244" b="true">
                  <a:solidFill>
                    <a:srgbClr val="282624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IS MY PREFERRED BIRTH SETTING STILL SAFE &amp; AVAILABLE?</a:t>
              </a:r>
            </a:p>
            <a:p>
              <a:pPr algn="ctr">
                <a:lnSpc>
                  <a:spcPts val="3565"/>
                </a:lnSpc>
              </a:pPr>
              <a:r>
                <a:rPr lang="en-US" sz="2971">
                  <a:solidFill>
                    <a:srgbClr val="282624"/>
                  </a:solidFill>
                  <a:latin typeface="Aptos"/>
                  <a:ea typeface="Aptos"/>
                  <a:cs typeface="Aptos"/>
                  <a:sym typeface="Aptos"/>
                </a:rPr>
                <a:t>Discuss with the maternity team if needed</a:t>
              </a:r>
            </a:p>
          </p:txBody>
        </p:sp>
      </p:grpSp>
      <p:sp>
        <p:nvSpPr>
          <p:cNvPr name="AutoShape 14" id="14"/>
          <p:cNvSpPr/>
          <p:nvPr/>
        </p:nvSpPr>
        <p:spPr>
          <a:xfrm rot="5188080">
            <a:off x="10161537" y="6097057"/>
            <a:ext cx="1049941" cy="0"/>
          </a:xfrm>
          <a:prstGeom prst="line">
            <a:avLst/>
          </a:prstGeom>
          <a:ln cap="rnd" w="19050">
            <a:solidFill>
              <a:srgbClr val="4D4946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0">
            <a:off x="3461164" y="8926992"/>
            <a:ext cx="2587533" cy="776260"/>
            <a:chOff x="0" y="0"/>
            <a:chExt cx="3450044" cy="103501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50044" cy="1035014"/>
            </a:xfrm>
            <a:custGeom>
              <a:avLst/>
              <a:gdLst/>
              <a:ahLst/>
              <a:cxnLst/>
              <a:rect r="r" b="b" t="t" l="l"/>
              <a:pathLst>
                <a:path h="1035014" w="3450044">
                  <a:moveTo>
                    <a:pt x="0" y="0"/>
                  </a:moveTo>
                  <a:lnTo>
                    <a:pt x="3450044" y="0"/>
                  </a:lnTo>
                  <a:lnTo>
                    <a:pt x="3450044" y="1035014"/>
                  </a:lnTo>
                  <a:lnTo>
                    <a:pt x="0" y="1035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4950" r="0" b="-14949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0"/>
              <a:ext cx="3450044" cy="103501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735"/>
                </a:lnSpc>
              </a:pPr>
              <a:r>
                <a:rPr lang="en-US" sz="3112">
                  <a:solidFill>
                    <a:srgbClr val="4D4946"/>
                  </a:solidFill>
                  <a:latin typeface="Sunborn"/>
                  <a:ea typeface="Sunborn"/>
                  <a:cs typeface="Sunborn"/>
                  <a:sym typeface="Sunborn"/>
                </a:rPr>
                <a:t>YES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5576942" y="8926992"/>
            <a:ext cx="2587533" cy="776260"/>
            <a:chOff x="0" y="0"/>
            <a:chExt cx="3450044" cy="103501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450044" cy="1035014"/>
            </a:xfrm>
            <a:custGeom>
              <a:avLst/>
              <a:gdLst/>
              <a:ahLst/>
              <a:cxnLst/>
              <a:rect r="r" b="b" t="t" l="l"/>
              <a:pathLst>
                <a:path h="1035014" w="3450044">
                  <a:moveTo>
                    <a:pt x="0" y="0"/>
                  </a:moveTo>
                  <a:lnTo>
                    <a:pt x="3450044" y="0"/>
                  </a:lnTo>
                  <a:lnTo>
                    <a:pt x="3450044" y="1035014"/>
                  </a:lnTo>
                  <a:lnTo>
                    <a:pt x="0" y="1035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4950" r="0" b="-14949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0"/>
              <a:ext cx="3450044" cy="103501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735"/>
                </a:lnSpc>
              </a:pPr>
              <a:r>
                <a:rPr lang="en-US" sz="3112">
                  <a:solidFill>
                    <a:srgbClr val="4D4946"/>
                  </a:solidFill>
                  <a:latin typeface="Sunborn"/>
                  <a:ea typeface="Sunborn"/>
                  <a:cs typeface="Sunborn"/>
                  <a:sym typeface="Sunborn"/>
                </a:rPr>
                <a:t>NO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139238" y="9859223"/>
            <a:ext cx="8459791" cy="3207103"/>
            <a:chOff x="0" y="0"/>
            <a:chExt cx="11279721" cy="427613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1279759" cy="4276214"/>
            </a:xfrm>
            <a:custGeom>
              <a:avLst/>
              <a:gdLst/>
              <a:ahLst/>
              <a:cxnLst/>
              <a:rect r="r" b="b" t="t" l="l"/>
              <a:pathLst>
                <a:path h="4276214" w="11279759">
                  <a:moveTo>
                    <a:pt x="0" y="712723"/>
                  </a:moveTo>
                  <a:cubicBezTo>
                    <a:pt x="0" y="319151"/>
                    <a:pt x="319151" y="0"/>
                    <a:pt x="712724" y="0"/>
                  </a:cubicBezTo>
                  <a:lnTo>
                    <a:pt x="10567035" y="0"/>
                  </a:lnTo>
                  <a:cubicBezTo>
                    <a:pt x="10960608" y="0"/>
                    <a:pt x="11279759" y="319151"/>
                    <a:pt x="11279759" y="712723"/>
                  </a:cubicBezTo>
                  <a:lnTo>
                    <a:pt x="11279759" y="3563490"/>
                  </a:lnTo>
                  <a:cubicBezTo>
                    <a:pt x="11279759" y="3957063"/>
                    <a:pt x="10960608" y="4276214"/>
                    <a:pt x="10567035" y="4276214"/>
                  </a:cubicBezTo>
                  <a:lnTo>
                    <a:pt x="712724" y="4276214"/>
                  </a:lnTo>
                  <a:cubicBezTo>
                    <a:pt x="319151" y="4276087"/>
                    <a:pt x="0" y="3957063"/>
                    <a:pt x="0" y="3563490"/>
                  </a:cubicBezTo>
                  <a:close/>
                </a:path>
              </a:pathLst>
            </a:custGeom>
            <a:solidFill>
              <a:srgbClr val="4D4946"/>
            </a:solidFill>
            <a:ln w="50313" cap="sq">
              <a:solidFill>
                <a:srgbClr val="4D4946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0"/>
              <a:ext cx="11279721" cy="42761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093"/>
                </a:lnSpc>
              </a:pPr>
              <a:r>
                <a:rPr lang="en-US" sz="4244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PREFERRED SETTING</a:t>
              </a:r>
            </a:p>
            <a:p>
              <a:pPr algn="ctr">
                <a:lnSpc>
                  <a:spcPts val="3205"/>
                </a:lnSpc>
              </a:pPr>
              <a:r>
                <a:rPr lang="en-US" sz="2671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Keep the environment, movement, monitoring and support preferences that are still appropriate.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1825745" y="9859223"/>
            <a:ext cx="8459791" cy="3207103"/>
            <a:chOff x="0" y="0"/>
            <a:chExt cx="11279721" cy="4276138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1279759" cy="4276214"/>
            </a:xfrm>
            <a:custGeom>
              <a:avLst/>
              <a:gdLst/>
              <a:ahLst/>
              <a:cxnLst/>
              <a:rect r="r" b="b" t="t" l="l"/>
              <a:pathLst>
                <a:path h="4276214" w="11279759">
                  <a:moveTo>
                    <a:pt x="0" y="712723"/>
                  </a:moveTo>
                  <a:cubicBezTo>
                    <a:pt x="0" y="319151"/>
                    <a:pt x="319151" y="0"/>
                    <a:pt x="712724" y="0"/>
                  </a:cubicBezTo>
                  <a:lnTo>
                    <a:pt x="10567035" y="0"/>
                  </a:lnTo>
                  <a:cubicBezTo>
                    <a:pt x="10960608" y="0"/>
                    <a:pt x="11279759" y="319151"/>
                    <a:pt x="11279759" y="712723"/>
                  </a:cubicBezTo>
                  <a:lnTo>
                    <a:pt x="11279759" y="3563490"/>
                  </a:lnTo>
                  <a:cubicBezTo>
                    <a:pt x="11279759" y="3957063"/>
                    <a:pt x="10960608" y="4276214"/>
                    <a:pt x="10567035" y="4276214"/>
                  </a:cubicBezTo>
                  <a:lnTo>
                    <a:pt x="712724" y="4276214"/>
                  </a:lnTo>
                  <a:cubicBezTo>
                    <a:pt x="319151" y="4276087"/>
                    <a:pt x="0" y="3957063"/>
                    <a:pt x="0" y="3563490"/>
                  </a:cubicBezTo>
                  <a:close/>
                </a:path>
              </a:pathLst>
            </a:custGeom>
            <a:solidFill>
              <a:srgbClr val="4D4946"/>
            </a:solidFill>
            <a:ln w="50313" cap="sq">
              <a:solidFill>
                <a:srgbClr val="4D4946"/>
              </a:solidFill>
              <a:prstDash val="solid"/>
              <a:miter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0"/>
              <a:ext cx="11279721" cy="42761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093"/>
                </a:lnSpc>
              </a:pPr>
              <a:r>
                <a:rPr lang="en-US" sz="4244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BACKUP SETTING</a:t>
              </a:r>
            </a:p>
            <a:p>
              <a:pPr algn="ctr">
                <a:lnSpc>
                  <a:spcPts val="3205"/>
                </a:lnSpc>
              </a:pPr>
              <a:r>
                <a:rPr lang="en-US" sz="2671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Carry over the parts of the original plan that </a:t>
              </a:r>
            </a:p>
            <a:p>
              <a:pPr algn="ctr">
                <a:lnSpc>
                  <a:spcPts val="3205"/>
                </a:lnSpc>
              </a:pPr>
              <a:r>
                <a:rPr lang="en-US" sz="2671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remain safe: communication, positioning, sensory needs and support.</a:t>
              </a:r>
            </a:p>
          </p:txBody>
        </p:sp>
      </p:grpSp>
      <p:sp>
        <p:nvSpPr>
          <p:cNvPr name="AutoShape 27" id="27"/>
          <p:cNvSpPr/>
          <p:nvPr/>
        </p:nvSpPr>
        <p:spPr>
          <a:xfrm rot="7849800">
            <a:off x="5044878" y="9240907"/>
            <a:ext cx="1761134" cy="0"/>
          </a:xfrm>
          <a:prstGeom prst="line">
            <a:avLst/>
          </a:prstGeom>
          <a:ln cap="rnd" w="19050">
            <a:solidFill>
              <a:srgbClr val="4D494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8" id="28"/>
          <p:cNvSpPr/>
          <p:nvPr/>
        </p:nvSpPr>
        <p:spPr>
          <a:xfrm rot="2838840">
            <a:off x="14554086" y="9240907"/>
            <a:ext cx="1812846" cy="0"/>
          </a:xfrm>
          <a:prstGeom prst="line">
            <a:avLst/>
          </a:prstGeom>
          <a:ln cap="rnd" w="19050">
            <a:solidFill>
              <a:srgbClr val="4D4946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9" id="29"/>
          <p:cNvGrpSpPr/>
          <p:nvPr/>
        </p:nvGrpSpPr>
        <p:grpSpPr>
          <a:xfrm rot="0">
            <a:off x="6455359" y="13648696"/>
            <a:ext cx="8436435" cy="1113720"/>
            <a:chOff x="0" y="0"/>
            <a:chExt cx="11248580" cy="148496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1248644" cy="1485011"/>
            </a:xfrm>
            <a:custGeom>
              <a:avLst/>
              <a:gdLst/>
              <a:ahLst/>
              <a:cxnLst/>
              <a:rect r="r" b="b" t="t" l="l"/>
              <a:pathLst>
                <a:path h="1485011" w="11248644">
                  <a:moveTo>
                    <a:pt x="0" y="247523"/>
                  </a:moveTo>
                  <a:cubicBezTo>
                    <a:pt x="0" y="110871"/>
                    <a:pt x="110871" y="0"/>
                    <a:pt x="247523" y="0"/>
                  </a:cubicBezTo>
                  <a:lnTo>
                    <a:pt x="11001121" y="0"/>
                  </a:lnTo>
                  <a:cubicBezTo>
                    <a:pt x="11137773" y="0"/>
                    <a:pt x="11248644" y="110871"/>
                    <a:pt x="11248644" y="247523"/>
                  </a:cubicBezTo>
                  <a:lnTo>
                    <a:pt x="11248644" y="1237488"/>
                  </a:lnTo>
                  <a:cubicBezTo>
                    <a:pt x="11248644" y="1374140"/>
                    <a:pt x="11137773" y="1485011"/>
                    <a:pt x="11001121" y="1485011"/>
                  </a:cubicBezTo>
                  <a:lnTo>
                    <a:pt x="247523" y="1485011"/>
                  </a:lnTo>
                  <a:cubicBezTo>
                    <a:pt x="110871" y="1485011"/>
                    <a:pt x="0" y="1374140"/>
                    <a:pt x="0" y="1237488"/>
                  </a:cubicBezTo>
                  <a:close/>
                </a:path>
              </a:pathLst>
            </a:custGeom>
            <a:solidFill>
              <a:srgbClr val="4D4946"/>
            </a:solidFill>
            <a:ln w="26953" cap="sq">
              <a:solidFill>
                <a:srgbClr val="4D4946"/>
              </a:solidFill>
              <a:prstDash val="solid"/>
              <a:miter/>
            </a:ln>
          </p:spPr>
        </p:sp>
        <p:sp>
          <p:nvSpPr>
            <p:cNvPr name="TextBox 31" id="31"/>
            <p:cNvSpPr txBox="true"/>
            <p:nvPr/>
          </p:nvSpPr>
          <p:spPr>
            <a:xfrm>
              <a:off x="0" y="0"/>
              <a:ext cx="11248580" cy="1484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74"/>
                </a:lnSpc>
              </a:pPr>
              <a:r>
                <a:rPr lang="en-US" sz="3395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IF THINGS CHANGE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139238" y="15370664"/>
            <a:ext cx="9365428" cy="3155356"/>
            <a:chOff x="0" y="0"/>
            <a:chExt cx="12487237" cy="4207142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2487149" cy="4207129"/>
            </a:xfrm>
            <a:custGeom>
              <a:avLst/>
              <a:gdLst/>
              <a:ahLst/>
              <a:cxnLst/>
              <a:rect r="r" b="b" t="t" l="l"/>
              <a:pathLst>
                <a:path h="4207129" w="12487149">
                  <a:moveTo>
                    <a:pt x="0" y="701167"/>
                  </a:moveTo>
                  <a:cubicBezTo>
                    <a:pt x="0" y="313944"/>
                    <a:pt x="313944" y="0"/>
                    <a:pt x="701167" y="0"/>
                  </a:cubicBezTo>
                  <a:lnTo>
                    <a:pt x="11785981" y="0"/>
                  </a:lnTo>
                  <a:cubicBezTo>
                    <a:pt x="12173204" y="0"/>
                    <a:pt x="12487149" y="313944"/>
                    <a:pt x="12487149" y="701167"/>
                  </a:cubicBezTo>
                  <a:lnTo>
                    <a:pt x="12487149" y="3505962"/>
                  </a:lnTo>
                  <a:cubicBezTo>
                    <a:pt x="12487149" y="3893185"/>
                    <a:pt x="12173204" y="4207129"/>
                    <a:pt x="11785981" y="4207129"/>
                  </a:cubicBezTo>
                  <a:lnTo>
                    <a:pt x="701167" y="4207129"/>
                  </a:lnTo>
                  <a:cubicBezTo>
                    <a:pt x="313944" y="4207129"/>
                    <a:pt x="0" y="3893185"/>
                    <a:pt x="0" y="3505962"/>
                  </a:cubicBezTo>
                  <a:close/>
                </a:path>
              </a:pathLst>
            </a:custGeom>
            <a:solidFill>
              <a:srgbClr val="FFFFFF"/>
            </a:solidFill>
            <a:ln w="50313" cap="sq">
              <a:solidFill>
                <a:srgbClr val="4D4946"/>
              </a:solidFill>
              <a:prstDash val="solid"/>
              <a:miter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0" y="0"/>
              <a:ext cx="12487237" cy="4207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093"/>
                </a:lnSpc>
              </a:pPr>
              <a:r>
                <a:rPr lang="en-US" sz="4244" b="true">
                  <a:solidFill>
                    <a:srgbClr val="282624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CONCERN / COMPLICATION</a:t>
              </a:r>
            </a:p>
            <a:p>
              <a:pPr algn="ctr">
                <a:lnSpc>
                  <a:spcPts val="3565"/>
                </a:lnSpc>
              </a:pPr>
              <a:r>
                <a:rPr lang="en-US" sz="2971">
                  <a:solidFill>
                    <a:srgbClr val="282624"/>
                  </a:solidFill>
                  <a:latin typeface="Aptos"/>
                  <a:ea typeface="Aptos"/>
                  <a:cs typeface="Aptos"/>
                  <a:sym typeface="Aptos"/>
                </a:rPr>
                <a:t>Ask: What is happening? Is this urgent? What are the benefits, risks, alternatives and what happens if we wait?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0894228" y="15370664"/>
            <a:ext cx="9365428" cy="3155356"/>
            <a:chOff x="0" y="0"/>
            <a:chExt cx="12487237" cy="4207142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2487149" cy="4207129"/>
            </a:xfrm>
            <a:custGeom>
              <a:avLst/>
              <a:gdLst/>
              <a:ahLst/>
              <a:cxnLst/>
              <a:rect r="r" b="b" t="t" l="l"/>
              <a:pathLst>
                <a:path h="4207129" w="12487149">
                  <a:moveTo>
                    <a:pt x="0" y="701167"/>
                  </a:moveTo>
                  <a:cubicBezTo>
                    <a:pt x="0" y="313944"/>
                    <a:pt x="313944" y="0"/>
                    <a:pt x="701167" y="0"/>
                  </a:cubicBezTo>
                  <a:lnTo>
                    <a:pt x="11785981" y="0"/>
                  </a:lnTo>
                  <a:cubicBezTo>
                    <a:pt x="12173204" y="0"/>
                    <a:pt x="12487149" y="313944"/>
                    <a:pt x="12487149" y="701167"/>
                  </a:cubicBezTo>
                  <a:lnTo>
                    <a:pt x="12487149" y="3505962"/>
                  </a:lnTo>
                  <a:cubicBezTo>
                    <a:pt x="12487149" y="3893185"/>
                    <a:pt x="12173204" y="4207129"/>
                    <a:pt x="11785981" y="4207129"/>
                  </a:cubicBezTo>
                  <a:lnTo>
                    <a:pt x="701167" y="4207129"/>
                  </a:lnTo>
                  <a:cubicBezTo>
                    <a:pt x="313944" y="4207129"/>
                    <a:pt x="0" y="3893185"/>
                    <a:pt x="0" y="3505962"/>
                  </a:cubicBezTo>
                  <a:close/>
                </a:path>
              </a:pathLst>
            </a:custGeom>
            <a:solidFill>
              <a:srgbClr val="FFFFFF"/>
            </a:solidFill>
            <a:ln w="50313" cap="sq">
              <a:solidFill>
                <a:srgbClr val="4D4946"/>
              </a:solidFill>
              <a:prstDash val="solid"/>
              <a:miter/>
            </a:ln>
          </p:spPr>
        </p:sp>
        <p:sp>
          <p:nvSpPr>
            <p:cNvPr name="TextBox 37" id="37"/>
            <p:cNvSpPr txBox="true"/>
            <p:nvPr/>
          </p:nvSpPr>
          <p:spPr>
            <a:xfrm>
              <a:off x="0" y="0"/>
              <a:ext cx="12487237" cy="4207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093"/>
                </a:lnSpc>
              </a:pPr>
              <a:r>
                <a:rPr lang="en-US" sz="4244" b="true">
                  <a:solidFill>
                    <a:srgbClr val="282624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PAIN RELIEF / ANAESTHESIA</a:t>
              </a:r>
            </a:p>
            <a:p>
              <a:pPr algn="ctr">
                <a:lnSpc>
                  <a:spcPts val="3565"/>
                </a:lnSpc>
              </a:pPr>
              <a:r>
                <a:rPr lang="en-US" sz="2971">
                  <a:solidFill>
                    <a:srgbClr val="282624"/>
                  </a:solidFill>
                  <a:latin typeface="Aptos"/>
                  <a:ea typeface="Aptos"/>
                  <a:cs typeface="Aptos"/>
                  <a:sym typeface="Aptos"/>
                </a:rPr>
                <a:t>Reassess your original preferences if labour becomes prolonged, induced, exhausting or circumstances change.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139238" y="18993212"/>
            <a:ext cx="9365428" cy="3155356"/>
            <a:chOff x="0" y="0"/>
            <a:chExt cx="12487237" cy="4207142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12487149" cy="4207129"/>
            </a:xfrm>
            <a:custGeom>
              <a:avLst/>
              <a:gdLst/>
              <a:ahLst/>
              <a:cxnLst/>
              <a:rect r="r" b="b" t="t" l="l"/>
              <a:pathLst>
                <a:path h="4207129" w="12487149">
                  <a:moveTo>
                    <a:pt x="0" y="701167"/>
                  </a:moveTo>
                  <a:cubicBezTo>
                    <a:pt x="0" y="313944"/>
                    <a:pt x="313944" y="0"/>
                    <a:pt x="701167" y="0"/>
                  </a:cubicBezTo>
                  <a:lnTo>
                    <a:pt x="11785981" y="0"/>
                  </a:lnTo>
                  <a:cubicBezTo>
                    <a:pt x="12173204" y="0"/>
                    <a:pt x="12487149" y="313944"/>
                    <a:pt x="12487149" y="701167"/>
                  </a:cubicBezTo>
                  <a:lnTo>
                    <a:pt x="12487149" y="3505962"/>
                  </a:lnTo>
                  <a:cubicBezTo>
                    <a:pt x="12487149" y="3893185"/>
                    <a:pt x="12173204" y="4207129"/>
                    <a:pt x="11785981" y="4207129"/>
                  </a:cubicBezTo>
                  <a:lnTo>
                    <a:pt x="701167" y="4207129"/>
                  </a:lnTo>
                  <a:cubicBezTo>
                    <a:pt x="313944" y="4207129"/>
                    <a:pt x="0" y="3893185"/>
                    <a:pt x="0" y="3505962"/>
                  </a:cubicBezTo>
                  <a:close/>
                </a:path>
              </a:pathLst>
            </a:custGeom>
            <a:solidFill>
              <a:srgbClr val="FFFFFF"/>
            </a:solidFill>
            <a:ln w="50313" cap="sq">
              <a:solidFill>
                <a:srgbClr val="4D4946"/>
              </a:solidFill>
              <a:prstDash val="solid"/>
              <a:miter/>
            </a:ln>
          </p:spPr>
        </p:sp>
        <p:sp>
          <p:nvSpPr>
            <p:cNvPr name="TextBox 40" id="40"/>
            <p:cNvSpPr txBox="true"/>
            <p:nvPr/>
          </p:nvSpPr>
          <p:spPr>
            <a:xfrm>
              <a:off x="0" y="0"/>
              <a:ext cx="12487237" cy="4207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093"/>
                </a:lnSpc>
              </a:pPr>
              <a:r>
                <a:rPr lang="en-US" sz="4244" b="true">
                  <a:solidFill>
                    <a:srgbClr val="282624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ASSISTED BIRTH PROPOSED</a:t>
              </a:r>
            </a:p>
            <a:p>
              <a:pPr algn="ctr">
                <a:lnSpc>
                  <a:spcPts val="3565"/>
                </a:lnSpc>
              </a:pPr>
              <a:r>
                <a:rPr lang="en-US" sz="2971">
                  <a:solidFill>
                    <a:srgbClr val="282624"/>
                  </a:solidFill>
                  <a:latin typeface="Aptos"/>
                  <a:ea typeface="Aptos"/>
                  <a:cs typeface="Aptos"/>
                  <a:sym typeface="Aptos"/>
                </a:rPr>
                <a:t>If there is time, ask why it is recommended and discuss the safest options and likely consequences.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0894228" y="18993212"/>
            <a:ext cx="9365428" cy="3155356"/>
            <a:chOff x="0" y="0"/>
            <a:chExt cx="12487237" cy="4207142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2487149" cy="4207129"/>
            </a:xfrm>
            <a:custGeom>
              <a:avLst/>
              <a:gdLst/>
              <a:ahLst/>
              <a:cxnLst/>
              <a:rect r="r" b="b" t="t" l="l"/>
              <a:pathLst>
                <a:path h="4207129" w="12487149">
                  <a:moveTo>
                    <a:pt x="0" y="701167"/>
                  </a:moveTo>
                  <a:cubicBezTo>
                    <a:pt x="0" y="313944"/>
                    <a:pt x="313944" y="0"/>
                    <a:pt x="701167" y="0"/>
                  </a:cubicBezTo>
                  <a:lnTo>
                    <a:pt x="11785981" y="0"/>
                  </a:lnTo>
                  <a:cubicBezTo>
                    <a:pt x="12173204" y="0"/>
                    <a:pt x="12487149" y="313944"/>
                    <a:pt x="12487149" y="701167"/>
                  </a:cubicBezTo>
                  <a:lnTo>
                    <a:pt x="12487149" y="3505962"/>
                  </a:lnTo>
                  <a:cubicBezTo>
                    <a:pt x="12487149" y="3893185"/>
                    <a:pt x="12173204" y="4207129"/>
                    <a:pt x="11785981" y="4207129"/>
                  </a:cubicBezTo>
                  <a:lnTo>
                    <a:pt x="701167" y="4207129"/>
                  </a:lnTo>
                  <a:cubicBezTo>
                    <a:pt x="313944" y="4207129"/>
                    <a:pt x="0" y="3893185"/>
                    <a:pt x="0" y="3505962"/>
                  </a:cubicBezTo>
                  <a:close/>
                </a:path>
              </a:pathLst>
            </a:custGeom>
            <a:solidFill>
              <a:srgbClr val="FFFFFF"/>
            </a:solidFill>
            <a:ln w="50313" cap="sq">
              <a:solidFill>
                <a:srgbClr val="4D4946"/>
              </a:solidFill>
              <a:prstDash val="solid"/>
              <a:miter/>
            </a:ln>
          </p:spPr>
        </p:sp>
        <p:sp>
          <p:nvSpPr>
            <p:cNvPr name="TextBox 43" id="43"/>
            <p:cNvSpPr txBox="true"/>
            <p:nvPr/>
          </p:nvSpPr>
          <p:spPr>
            <a:xfrm>
              <a:off x="0" y="0"/>
              <a:ext cx="12487237" cy="4207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093"/>
                </a:lnSpc>
              </a:pPr>
              <a:r>
                <a:rPr lang="en-US" sz="4244" b="true">
                  <a:solidFill>
                    <a:srgbClr val="282624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CAESAREAN PROPOSED</a:t>
              </a:r>
            </a:p>
            <a:p>
              <a:pPr algn="ctr">
                <a:lnSpc>
                  <a:spcPts val="3565"/>
                </a:lnSpc>
              </a:pPr>
              <a:r>
                <a:rPr lang="en-US" sz="2971">
                  <a:solidFill>
                    <a:srgbClr val="282624"/>
                  </a:solidFill>
                  <a:latin typeface="Aptos"/>
                  <a:ea typeface="Aptos"/>
                  <a:cs typeface="Aptos"/>
                  <a:sym typeface="Aptos"/>
                </a:rPr>
                <a:t>If there is time, ask why, discuss anaesthesia/positioning needs and identify what birth preferences can continue in theatre.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1139238" y="23081513"/>
            <a:ext cx="19120428" cy="3310604"/>
            <a:chOff x="0" y="0"/>
            <a:chExt cx="25493904" cy="4414139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25493853" cy="4414139"/>
            </a:xfrm>
            <a:custGeom>
              <a:avLst/>
              <a:gdLst/>
              <a:ahLst/>
              <a:cxnLst/>
              <a:rect r="r" b="b" t="t" l="l"/>
              <a:pathLst>
                <a:path h="4414139" w="25493853">
                  <a:moveTo>
                    <a:pt x="0" y="735711"/>
                  </a:moveTo>
                  <a:cubicBezTo>
                    <a:pt x="0" y="329438"/>
                    <a:pt x="329438" y="0"/>
                    <a:pt x="735711" y="0"/>
                  </a:cubicBezTo>
                  <a:lnTo>
                    <a:pt x="24758142" y="0"/>
                  </a:lnTo>
                  <a:cubicBezTo>
                    <a:pt x="25164414" y="0"/>
                    <a:pt x="25493853" y="329438"/>
                    <a:pt x="25493853" y="735711"/>
                  </a:cubicBezTo>
                  <a:lnTo>
                    <a:pt x="25493853" y="3678428"/>
                  </a:lnTo>
                  <a:cubicBezTo>
                    <a:pt x="25493853" y="4084701"/>
                    <a:pt x="25164414" y="4414139"/>
                    <a:pt x="24758142" y="4414139"/>
                  </a:cubicBezTo>
                  <a:lnTo>
                    <a:pt x="735711" y="4414139"/>
                  </a:lnTo>
                  <a:cubicBezTo>
                    <a:pt x="329438" y="4414139"/>
                    <a:pt x="0" y="4084701"/>
                    <a:pt x="0" y="3678428"/>
                  </a:cubicBezTo>
                  <a:close/>
                </a:path>
              </a:pathLst>
            </a:custGeom>
            <a:solidFill>
              <a:srgbClr val="4D4946"/>
            </a:solidFill>
            <a:ln w="50313" cap="sq">
              <a:solidFill>
                <a:srgbClr val="4D4946"/>
              </a:solidFill>
              <a:prstDash val="solid"/>
              <a:miter/>
            </a:ln>
          </p:spPr>
        </p:sp>
        <p:sp>
          <p:nvSpPr>
            <p:cNvPr name="TextBox 46" id="46"/>
            <p:cNvSpPr txBox="true"/>
            <p:nvPr/>
          </p:nvSpPr>
          <p:spPr>
            <a:xfrm>
              <a:off x="0" y="0"/>
              <a:ext cx="25493904" cy="44141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093"/>
                </a:lnSpc>
              </a:pPr>
              <a:r>
                <a:rPr lang="en-US" sz="4244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IMMEDIATE EMERGENCY</a:t>
              </a:r>
            </a:p>
            <a:p>
              <a:pPr algn="ctr">
                <a:lnSpc>
                  <a:spcPts val="3565"/>
                </a:lnSpc>
              </a:pPr>
              <a:r>
                <a:rPr lang="en-US" sz="2971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Urgent care comes first. If possible, still communicate key allergies/medical alerts, protect vulnerable joints or positioning needs, and keep the birth partner informed.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1423140" y="26962094"/>
            <a:ext cx="18630233" cy="1242016"/>
            <a:chOff x="0" y="0"/>
            <a:chExt cx="24840311" cy="1656021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24840316" cy="1656026"/>
            </a:xfrm>
            <a:custGeom>
              <a:avLst/>
              <a:gdLst/>
              <a:ahLst/>
              <a:cxnLst/>
              <a:rect r="r" b="b" t="t" l="l"/>
              <a:pathLst>
                <a:path h="1656026" w="24840316">
                  <a:moveTo>
                    <a:pt x="0" y="0"/>
                  </a:moveTo>
                  <a:lnTo>
                    <a:pt x="24840316" y="0"/>
                  </a:lnTo>
                  <a:lnTo>
                    <a:pt x="24840316" y="1656026"/>
                  </a:lnTo>
                  <a:lnTo>
                    <a:pt x="0" y="165602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242274" r="0" b="-242274"/>
              </a:stretch>
            </a:blipFill>
          </p:spPr>
        </p:sp>
        <p:sp>
          <p:nvSpPr>
            <p:cNvPr name="TextBox 49" id="49"/>
            <p:cNvSpPr txBox="true"/>
            <p:nvPr/>
          </p:nvSpPr>
          <p:spPr>
            <a:xfrm>
              <a:off x="0" y="0"/>
              <a:ext cx="24840311" cy="165602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565"/>
                </a:lnSpc>
              </a:pPr>
              <a:r>
                <a:rPr lang="en-US" sz="2971" b="true">
                  <a:solidFill>
                    <a:srgbClr val="4D4946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TIP: Replace every box with your own wording.</a:t>
              </a:r>
            </a:p>
            <a:p>
              <a:pPr algn="ctr">
                <a:lnSpc>
                  <a:spcPts val="3565"/>
                </a:lnSpc>
              </a:pPr>
              <a:r>
                <a:rPr lang="en-US" sz="2971" b="true">
                  <a:solidFill>
                    <a:srgbClr val="4D4946"/>
                  </a:solidFill>
                  <a:latin typeface="Aptos Bold"/>
                  <a:ea typeface="Aptos Bold"/>
                  <a:cs typeface="Aptos Bold"/>
                  <a:sym typeface="Aptos Bold"/>
                </a:rPr>
                <a:t> Keep this to ONE PAGE so your birth partner and clinical team can scan it quickly.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DAHWqzWmATc</dc:identifier>
  <dcterms:modified xsi:type="dcterms:W3CDTF">2011-08-01T06:04:30Z</dcterms:modified>
  <cp:revision>1</cp:revision>
  <dc:title>Birth Escalation Decision Tree</dc:title>
</cp:coreProperties>
</file>