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6858000" cy="9144000"/>
  <p:embeddedFontLst>
    <p:embeddedFont>
      <p:font typeface="Rufina Bold" charset="1" panose="02000503000000020004"/>
      <p:regular r:id="rId9"/>
    </p:embeddedFont>
    <p:embeddedFont>
      <p:font typeface="Rufina" charset="1" panose="02000503000000020004"/>
      <p:regular r:id="rId10"/>
    </p:embeddedFont>
    <p:embeddedFont>
      <p:font typeface="Glacial Indifference" charset="1" panose="00000000000000000000"/>
      <p:regular r:id="rId11"/>
    </p:embeddedFont>
    <p:embeddedFont>
      <p:font typeface="Glacial Indifference Bold" charset="1" panose="000008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F8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0805" y="1037559"/>
            <a:ext cx="3524107" cy="4380441"/>
            <a:chOff x="0" y="0"/>
            <a:chExt cx="1288110" cy="16011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8110" cy="1601112"/>
            </a:xfrm>
            <a:custGeom>
              <a:avLst/>
              <a:gdLst/>
              <a:ahLst/>
              <a:cxnLst/>
              <a:rect r="r" b="b" t="t" l="l"/>
              <a:pathLst>
                <a:path h="1601112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601112"/>
                  </a:lnTo>
                  <a:lnTo>
                    <a:pt x="0" y="1601112"/>
                  </a:lnTo>
                  <a:close/>
                </a:path>
              </a:pathLst>
            </a:custGeom>
            <a:solidFill>
              <a:srgbClr val="38362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288110" cy="16296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72483" y="251468"/>
            <a:ext cx="6689094" cy="422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2"/>
              </a:lnSpc>
            </a:pPr>
            <a:r>
              <a:rPr lang="en-US" b="true" sz="2501">
                <a:solidFill>
                  <a:srgbClr val="595655"/>
                </a:solidFill>
                <a:latin typeface="Rufina Bold"/>
                <a:ea typeface="Rufina Bold"/>
                <a:cs typeface="Rufina Bold"/>
                <a:sym typeface="Rufina Bold"/>
              </a:rPr>
              <a:t>BIRTH AFFIRMATIONS FOR LABOURER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815088" y="1037559"/>
            <a:ext cx="3524107" cy="4380441"/>
            <a:chOff x="0" y="0"/>
            <a:chExt cx="1288110" cy="160111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8110" cy="1601112"/>
            </a:xfrm>
            <a:custGeom>
              <a:avLst/>
              <a:gdLst/>
              <a:ahLst/>
              <a:cxnLst/>
              <a:rect r="r" b="b" t="t" l="l"/>
              <a:pathLst>
                <a:path h="1601112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601112"/>
                  </a:lnTo>
                  <a:lnTo>
                    <a:pt x="0" y="1601112"/>
                  </a:lnTo>
                  <a:close/>
                </a:path>
              </a:pathLst>
            </a:custGeom>
            <a:ln w="38100" cap="sq">
              <a:solidFill>
                <a:srgbClr val="383623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288110" cy="16296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20805" y="5634000"/>
            <a:ext cx="3524107" cy="4738062"/>
            <a:chOff x="0" y="0"/>
            <a:chExt cx="1288110" cy="17318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8110" cy="1731827"/>
            </a:xfrm>
            <a:custGeom>
              <a:avLst/>
              <a:gdLst/>
              <a:ahLst/>
              <a:cxnLst/>
              <a:rect r="r" b="b" t="t" l="l"/>
              <a:pathLst>
                <a:path h="1731827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731827"/>
                  </a:lnTo>
                  <a:lnTo>
                    <a:pt x="0" y="1731827"/>
                  </a:lnTo>
                  <a:close/>
                </a:path>
              </a:pathLst>
            </a:custGeom>
            <a:ln w="38100" cap="sq">
              <a:solidFill>
                <a:srgbClr val="383623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288110" cy="17604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815088" y="5634000"/>
            <a:ext cx="3524107" cy="4738062"/>
            <a:chOff x="0" y="0"/>
            <a:chExt cx="1288110" cy="17318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88110" cy="1731827"/>
            </a:xfrm>
            <a:custGeom>
              <a:avLst/>
              <a:gdLst/>
              <a:ahLst/>
              <a:cxnLst/>
              <a:rect r="r" b="b" t="t" l="l"/>
              <a:pathLst>
                <a:path h="1731827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731827"/>
                  </a:lnTo>
                  <a:lnTo>
                    <a:pt x="0" y="1731827"/>
                  </a:lnTo>
                  <a:close/>
                </a:path>
              </a:pathLst>
            </a:custGeom>
            <a:solidFill>
              <a:srgbClr val="383623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288110" cy="17604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46329" y="1125194"/>
            <a:ext cx="2719706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F8F6F3"/>
                </a:solidFill>
                <a:latin typeface="Rufina"/>
                <a:ea typeface="Rufina"/>
                <a:cs typeface="Rufina"/>
                <a:sym typeface="Rufina"/>
              </a:rPr>
              <a:t>SAFETY &amp; SUPPORT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6329" y="1607754"/>
            <a:ext cx="3180722" cy="3612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safe.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supported.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not alone.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is not failing me.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is working hard for me and my baby.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held, l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oved and cared for.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soften because I am safe.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lean into the people around me.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do not have to do this alone.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Help is here when I need it.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trust myself to ask for what I need.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be powerful and supported at the same time.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surrounded by people who want the best for me and my baby.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is my body, my baby and my birth.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take this one moment at a time.</a:t>
            </a:r>
          </a:p>
          <a:p>
            <a:pPr algn="l" marL="259080" indent="-129540" lvl="1">
              <a:lnSpc>
                <a:spcPts val="1572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Right now, I only need to do this breath.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982347" y="5734437"/>
            <a:ext cx="3356848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F8F6F3"/>
                </a:solidFill>
                <a:latin typeface="Rufina"/>
                <a:ea typeface="Rufina"/>
                <a:cs typeface="Rufina"/>
                <a:sym typeface="Rufina"/>
              </a:rPr>
              <a:t>BREATHING &amp; RELEASE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68802" y="6215143"/>
            <a:ext cx="3416678" cy="3990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Breathe in calm, breathe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out tension.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Breathe, release, let go.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breath is my anchor.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breath brings me back to myself.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soften my jaw.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drop my shoulders.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rel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ease my hands.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unclench my body.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Loose jaw, loose body.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Soften, open, release.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breathe through anything for one minute.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Each breath gives me a new beginning.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do not need to fight the wave.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let the wave move through me.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breath is stronger than my fear.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breathe my baby down.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breathe space into my body.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breathe into the intensity, not away from it.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knows how to release.</a:t>
            </a:r>
          </a:p>
          <a:p>
            <a:pPr algn="l" marL="259080" indent="-129540" lvl="1">
              <a:lnSpc>
                <a:spcPts val="1596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let go of what I cannot control.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982347" y="1089194"/>
            <a:ext cx="2719706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383623"/>
                </a:solidFill>
                <a:latin typeface="Rufina"/>
                <a:ea typeface="Rufina"/>
                <a:cs typeface="Rufina"/>
                <a:sym typeface="Rufina"/>
              </a:rPr>
              <a:t>CONTR</a:t>
            </a:r>
            <a:r>
              <a:rPr lang="en-US" sz="2001">
                <a:solidFill>
                  <a:srgbClr val="383623"/>
                </a:solidFill>
                <a:latin typeface="Rufina"/>
                <a:ea typeface="Rufina"/>
                <a:cs typeface="Rufina"/>
                <a:sym typeface="Rufina"/>
              </a:rPr>
              <a:t>ACTIONS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14780" y="1511742"/>
            <a:ext cx="3370700" cy="3804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Each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contraction brings my baby closer.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Each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wave has a beginning, a middle and an end.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wave will pass.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do anything for one wave.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is opening.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is doing important work.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int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ensity has a purpose.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is powerful, not dangerous.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ride the wave instead of resisting it.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do not need to fear the next contraction.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meet each wave as it comes.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One contraction/breath/moment at a time..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Every wave is progress.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baby and I are working together.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body is helping my baby come to me.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surges are not stronger than me because they are me.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not being broken. I am opening.</a:t>
            </a:r>
          </a:p>
          <a:p>
            <a:pPr algn="l" marL="259080" indent="-129540" lvl="1">
              <a:lnSpc>
                <a:spcPts val="1560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feeling is my baby moving closer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3896" y="5709166"/>
            <a:ext cx="2719706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383623"/>
                </a:solidFill>
                <a:latin typeface="Rufina"/>
                <a:ea typeface="Rufina"/>
                <a:cs typeface="Rufina"/>
                <a:sym typeface="Rufina"/>
              </a:rPr>
              <a:t>FOR MEETING BABY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46329" y="6167715"/>
            <a:ext cx="3370700" cy="3994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Every wave brings me closer to holding my baby.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baby is coming to me.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Soon I will see his face.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Soon I will feel him on my chest.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Soon I will smell his head.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Soon I will hear his little sounds.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have done this together.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baby and I are a team.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 is safe with me.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already his mother.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have carried him with love.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will meet him with love.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is the doorway to our new life.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My love is bigger than my fear.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ready to meet my baby.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becoming his home on the outside too.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trust my body.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trust my baby.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trust myself.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safe and supported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8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0805" y="1037559"/>
            <a:ext cx="3524107" cy="4380441"/>
            <a:chOff x="0" y="0"/>
            <a:chExt cx="1288110" cy="16011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8110" cy="1601112"/>
            </a:xfrm>
            <a:custGeom>
              <a:avLst/>
              <a:gdLst/>
              <a:ahLst/>
              <a:cxnLst/>
              <a:rect r="r" b="b" t="t" l="l"/>
              <a:pathLst>
                <a:path h="1601112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601112"/>
                  </a:lnTo>
                  <a:lnTo>
                    <a:pt x="0" y="1601112"/>
                  </a:lnTo>
                  <a:close/>
                </a:path>
              </a:pathLst>
            </a:custGeom>
            <a:solidFill>
              <a:srgbClr val="383623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288110" cy="16296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220805" y="253374"/>
            <a:ext cx="7868922" cy="422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02"/>
              </a:lnSpc>
              <a:spcBef>
                <a:spcPct val="0"/>
              </a:spcBef>
            </a:pPr>
            <a:r>
              <a:rPr lang="en-US" b="true" sz="2501" strike="noStrike" u="none">
                <a:solidFill>
                  <a:srgbClr val="595655"/>
                </a:solidFill>
                <a:latin typeface="Rufina Bold"/>
                <a:ea typeface="Rufina Bold"/>
                <a:cs typeface="Rufina Bold"/>
                <a:sym typeface="Rufina Bold"/>
              </a:rPr>
              <a:t>BIRTH AFFIRMATIONS FOR BIRTH PARTNER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3815088" y="1037559"/>
            <a:ext cx="3524107" cy="4380441"/>
            <a:chOff x="0" y="0"/>
            <a:chExt cx="1288110" cy="160111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88110" cy="1601112"/>
            </a:xfrm>
            <a:custGeom>
              <a:avLst/>
              <a:gdLst/>
              <a:ahLst/>
              <a:cxnLst/>
              <a:rect r="r" b="b" t="t" l="l"/>
              <a:pathLst>
                <a:path h="1601112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601112"/>
                  </a:lnTo>
                  <a:lnTo>
                    <a:pt x="0" y="1601112"/>
                  </a:lnTo>
                  <a:close/>
                </a:path>
              </a:pathLst>
            </a:custGeom>
            <a:ln w="38100" cap="sq">
              <a:solidFill>
                <a:srgbClr val="383623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288110" cy="16296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20805" y="5634000"/>
            <a:ext cx="3524107" cy="4738062"/>
            <a:chOff x="0" y="0"/>
            <a:chExt cx="1288110" cy="17318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8110" cy="1731827"/>
            </a:xfrm>
            <a:custGeom>
              <a:avLst/>
              <a:gdLst/>
              <a:ahLst/>
              <a:cxnLst/>
              <a:rect r="r" b="b" t="t" l="l"/>
              <a:pathLst>
                <a:path h="1731827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731827"/>
                  </a:lnTo>
                  <a:lnTo>
                    <a:pt x="0" y="1731827"/>
                  </a:lnTo>
                  <a:close/>
                </a:path>
              </a:pathLst>
            </a:custGeom>
            <a:ln w="38100" cap="sq">
              <a:solidFill>
                <a:srgbClr val="383623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1288110" cy="17604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815088" y="5634000"/>
            <a:ext cx="3524107" cy="4738062"/>
            <a:chOff x="0" y="0"/>
            <a:chExt cx="1288110" cy="173182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88110" cy="1731827"/>
            </a:xfrm>
            <a:custGeom>
              <a:avLst/>
              <a:gdLst/>
              <a:ahLst/>
              <a:cxnLst/>
              <a:rect r="r" b="b" t="t" l="l"/>
              <a:pathLst>
                <a:path h="1731827" w="1288110">
                  <a:moveTo>
                    <a:pt x="0" y="0"/>
                  </a:moveTo>
                  <a:lnTo>
                    <a:pt x="1288110" y="0"/>
                  </a:lnTo>
                  <a:lnTo>
                    <a:pt x="1288110" y="1731827"/>
                  </a:lnTo>
                  <a:lnTo>
                    <a:pt x="0" y="1731827"/>
                  </a:lnTo>
                  <a:close/>
                </a:path>
              </a:pathLst>
            </a:custGeom>
            <a:solidFill>
              <a:srgbClr val="383623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1288110" cy="17604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2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46329" y="1125194"/>
            <a:ext cx="2719706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F8F6F3"/>
                </a:solidFill>
                <a:latin typeface="Rufina"/>
                <a:ea typeface="Rufina"/>
                <a:cs typeface="Rufina"/>
                <a:sym typeface="Rufina"/>
              </a:rPr>
              <a:t>NEEDS GROUNDING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6329" y="1598229"/>
            <a:ext cx="3180722" cy="3596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Katya, look at me. You are safe.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I’m right here. You are not doing this alone.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Come back to my voice.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Come back to this room.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Come back to this breath.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 not need to think about the next contraction. Just this one.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safe, our baby is safe, and we are being looked after.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doing exactly what you need to do.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I’ve got you.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not going anywhere.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your body be heavy. I’m holding you.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don’t have to perform. You just have to be here.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allowed to let go now.</a:t>
            </a:r>
          </a:p>
          <a:p>
            <a:pPr algn="l" marL="259080" indent="-129540" lvl="1">
              <a:lnSpc>
                <a:spcPts val="1620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 see how hard you’re working, and you are doing brilliantly.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982347" y="5734437"/>
            <a:ext cx="3356848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F8F6F3"/>
                </a:solidFill>
                <a:latin typeface="Rufina"/>
                <a:ea typeface="Rufina"/>
                <a:cs typeface="Rufina"/>
                <a:sym typeface="Rufina"/>
              </a:rPr>
              <a:t>WHEN CLOSE TO BIRTH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914780" y="6165182"/>
            <a:ext cx="3416678" cy="3993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Katya, y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 are so close.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is the part before he comes.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body i</a:t>
            </a: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 changing gears.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nearly there.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 is nearly here.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bringing him down.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doing it.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can’t wait to see you meet him.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Keep listening to your body.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safe to let him come.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right here with you.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Our baby is coming.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about to hold him.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body knows the way now.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the power move through you.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opening the final doorway.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Stay with your breath, my love.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 is moving closer with every wave.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crossing the threshold.</a:t>
            </a:r>
          </a:p>
          <a:p>
            <a:pPr algn="l" marL="259080" indent="-129540" lvl="1">
              <a:lnSpc>
                <a:spcPts val="1644"/>
              </a:lnSpc>
              <a:buFont typeface="Arial"/>
              <a:buChar char="•"/>
            </a:pPr>
            <a:r>
              <a:rPr lang="en-US" sz="1200">
                <a:solidFill>
                  <a:srgbClr val="F8F6F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 are about to meet our son.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982347" y="1089194"/>
            <a:ext cx="2719706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383623"/>
                </a:solidFill>
                <a:latin typeface="Rufina"/>
                <a:ea typeface="Rufina"/>
                <a:cs typeface="Rufina"/>
                <a:sym typeface="Rufina"/>
              </a:rPr>
              <a:t>IF SAY CAN’T DO IT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14780" y="1492692"/>
            <a:ext cx="3370700" cy="3710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doing it.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know it feels impossible, but you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are already doing it.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don’t have to believe you can do the whole thing. Just believe you can do this breath.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believe in you enough for both of us right now.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not fa</a:t>
            </a: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iling. This is just really intense.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This is not bigger than you.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have done hard things for years, and you are doing this too.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the strongest person I know.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safe. You are powerful. You are bringing our baby here.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don’t have to be calm to be doing well.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don’t have to be quiet to be doing well.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doing beautifully, even if it feels messy.</a:t>
            </a:r>
          </a:p>
          <a:p>
            <a:pPr algn="l" marL="259080" indent="-129540" lvl="1">
              <a:lnSpc>
                <a:spcPts val="1775"/>
              </a:lnSpc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 am so proud of you.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3896" y="5709166"/>
            <a:ext cx="2870130" cy="349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2"/>
              </a:lnSpc>
            </a:pPr>
            <a:r>
              <a:rPr lang="en-US" sz="2001">
                <a:solidFill>
                  <a:srgbClr val="383623"/>
                </a:solidFill>
                <a:latin typeface="Rufina"/>
                <a:ea typeface="Rufina"/>
                <a:cs typeface="Rufina"/>
                <a:sym typeface="Rufina"/>
              </a:rPr>
              <a:t>NEED TO SURRENDER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46329" y="6074123"/>
            <a:ext cx="3370700" cy="418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et your body do it.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Melt into the sensations.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Release your jaw, your shoulders, your hands.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don’t have to control this part.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body knows more than your mind right now.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the wave be big.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y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ou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rself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soften 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int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it.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el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 g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amma movin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through you.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the go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lde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ligh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ill your body.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it warm you from the inside.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Breathe 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light 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down.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it move thro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ugh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your pelvis.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it 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pen the way for him.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fte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 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ar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 the pressure.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your nervo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us s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ystem feel safe.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not in da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ng</a:t>
            </a: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er.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opening.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safe to release.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are safe to let go.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Picture golden light pouring through you.</a:t>
            </a:r>
          </a:p>
          <a:p>
            <a:pPr algn="l" marL="259080" indent="-129540" lvl="1">
              <a:lnSpc>
                <a:spcPts val="1560"/>
              </a:lnSpc>
              <a:spcBef>
                <a:spcPct val="0"/>
              </a:spcBef>
              <a:buFont typeface="Arial"/>
              <a:buChar char="•"/>
            </a:pPr>
            <a:r>
              <a:rPr lang="en-US" sz="1200" strike="noStrike" u="none">
                <a:solidFill>
                  <a:srgbClr val="38362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Let your body become heavy.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19872" y="1262048"/>
            <a:ext cx="3814561" cy="741597"/>
            <a:chOff x="0" y="0"/>
            <a:chExt cx="1367053" cy="2657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67053" cy="265772"/>
            </a:xfrm>
            <a:custGeom>
              <a:avLst/>
              <a:gdLst/>
              <a:ahLst/>
              <a:cxnLst/>
              <a:rect r="r" b="b" t="t" l="l"/>
              <a:pathLst>
                <a:path h="265772" w="1367053">
                  <a:moveTo>
                    <a:pt x="75094" y="0"/>
                  </a:moveTo>
                  <a:lnTo>
                    <a:pt x="1291959" y="0"/>
                  </a:lnTo>
                  <a:cubicBezTo>
                    <a:pt x="1311875" y="0"/>
                    <a:pt x="1330975" y="7912"/>
                    <a:pt x="1345058" y="21995"/>
                  </a:cubicBezTo>
                  <a:cubicBezTo>
                    <a:pt x="1359141" y="36077"/>
                    <a:pt x="1367053" y="55178"/>
                    <a:pt x="1367053" y="75094"/>
                  </a:cubicBezTo>
                  <a:lnTo>
                    <a:pt x="1367053" y="190677"/>
                  </a:lnTo>
                  <a:cubicBezTo>
                    <a:pt x="1367053" y="210594"/>
                    <a:pt x="1359141" y="229694"/>
                    <a:pt x="1345058" y="243777"/>
                  </a:cubicBezTo>
                  <a:cubicBezTo>
                    <a:pt x="1330975" y="257860"/>
                    <a:pt x="1311875" y="265772"/>
                    <a:pt x="1291959" y="265772"/>
                  </a:cubicBezTo>
                  <a:lnTo>
                    <a:pt x="75094" y="265772"/>
                  </a:lnTo>
                  <a:cubicBezTo>
                    <a:pt x="55178" y="265772"/>
                    <a:pt x="36077" y="257860"/>
                    <a:pt x="21995" y="243777"/>
                  </a:cubicBezTo>
                  <a:cubicBezTo>
                    <a:pt x="7912" y="229694"/>
                    <a:pt x="0" y="210594"/>
                    <a:pt x="0" y="190677"/>
                  </a:cubicBezTo>
                  <a:lnTo>
                    <a:pt x="0" y="75094"/>
                  </a:lnTo>
                  <a:cubicBezTo>
                    <a:pt x="0" y="55178"/>
                    <a:pt x="7912" y="36077"/>
                    <a:pt x="21995" y="21995"/>
                  </a:cubicBezTo>
                  <a:cubicBezTo>
                    <a:pt x="36077" y="7912"/>
                    <a:pt x="55178" y="0"/>
                    <a:pt x="75094" y="0"/>
                  </a:cubicBezTo>
                  <a:close/>
                </a:path>
              </a:pathLst>
            </a:custGeom>
            <a:ln w="19050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1367053" cy="2943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  <a:r>
                <a:rPr lang="en-US" sz="1400" b="true">
                  <a:solidFill>
                    <a:srgbClr val="595655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SHAKE IT OUT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Move, dance, stretch</a:t>
              </a:r>
            </a:p>
          </p:txBody>
        </p:sp>
      </p:grpSp>
      <p:sp>
        <p:nvSpPr>
          <p:cNvPr name="AutoShape 5" id="5"/>
          <p:cNvSpPr/>
          <p:nvPr/>
        </p:nvSpPr>
        <p:spPr>
          <a:xfrm>
            <a:off x="3601467" y="2070320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6" id="6"/>
          <p:cNvGrpSpPr/>
          <p:nvPr/>
        </p:nvGrpSpPr>
        <p:grpSpPr>
          <a:xfrm rot="0">
            <a:off x="1899252" y="2361990"/>
            <a:ext cx="3735181" cy="880980"/>
            <a:chOff x="0" y="0"/>
            <a:chExt cx="1338605" cy="31572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38605" cy="315723"/>
            </a:xfrm>
            <a:custGeom>
              <a:avLst/>
              <a:gdLst/>
              <a:ahLst/>
              <a:cxnLst/>
              <a:rect r="r" b="b" t="t" l="l"/>
              <a:pathLst>
                <a:path h="315723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239033"/>
                  </a:lnTo>
                  <a:cubicBezTo>
                    <a:pt x="1338605" y="281388"/>
                    <a:pt x="1304269" y="315723"/>
                    <a:pt x="1261915" y="315723"/>
                  </a:cubicBezTo>
                  <a:lnTo>
                    <a:pt x="76690" y="315723"/>
                  </a:lnTo>
                  <a:cubicBezTo>
                    <a:pt x="34335" y="315723"/>
                    <a:pt x="0" y="281388"/>
                    <a:pt x="0" y="239033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solidFill>
              <a:srgbClr val="59565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338605" cy="32524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36"/>
                </a:lnSpc>
              </a:pPr>
              <a:r>
                <a:rPr lang="en-US" sz="1400" b="true">
                  <a:solidFill>
                    <a:srgbClr val="F8F6F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DO A WEE</a:t>
              </a:r>
            </a:p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8F6F3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This releases some adrenaline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92251" y="2435820"/>
            <a:ext cx="305267" cy="261385"/>
          </a:xfrm>
          <a:custGeom>
            <a:avLst/>
            <a:gdLst/>
            <a:ahLst/>
            <a:cxnLst/>
            <a:rect r="r" b="b" t="t" l="l"/>
            <a:pathLst>
              <a:path h="261385" w="305267">
                <a:moveTo>
                  <a:pt x="0" y="0"/>
                </a:moveTo>
                <a:lnTo>
                  <a:pt x="305267" y="0"/>
                </a:lnTo>
                <a:lnTo>
                  <a:pt x="305267" y="261385"/>
                </a:lnTo>
                <a:lnTo>
                  <a:pt x="0" y="261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107126" y="1380452"/>
            <a:ext cx="485860" cy="504790"/>
          </a:xfrm>
          <a:custGeom>
            <a:avLst/>
            <a:gdLst/>
            <a:ahLst/>
            <a:cxnLst/>
            <a:rect r="r" b="b" t="t" l="l"/>
            <a:pathLst>
              <a:path h="504790" w="485860">
                <a:moveTo>
                  <a:pt x="0" y="0"/>
                </a:moveTo>
                <a:lnTo>
                  <a:pt x="485860" y="0"/>
                </a:lnTo>
                <a:lnTo>
                  <a:pt x="485860" y="504789"/>
                </a:lnTo>
                <a:lnTo>
                  <a:pt x="0" y="5047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133141" y="2553152"/>
            <a:ext cx="433831" cy="498656"/>
          </a:xfrm>
          <a:custGeom>
            <a:avLst/>
            <a:gdLst/>
            <a:ahLst/>
            <a:cxnLst/>
            <a:rect r="r" b="b" t="t" l="l"/>
            <a:pathLst>
              <a:path h="498656" w="433831">
                <a:moveTo>
                  <a:pt x="0" y="0"/>
                </a:moveTo>
                <a:lnTo>
                  <a:pt x="433831" y="0"/>
                </a:lnTo>
                <a:lnTo>
                  <a:pt x="433831" y="498656"/>
                </a:lnTo>
                <a:lnTo>
                  <a:pt x="0" y="4986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899252" y="3567978"/>
            <a:ext cx="3735181" cy="918388"/>
            <a:chOff x="0" y="0"/>
            <a:chExt cx="1338605" cy="3291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38605" cy="329129"/>
            </a:xfrm>
            <a:custGeom>
              <a:avLst/>
              <a:gdLst/>
              <a:ahLst/>
              <a:cxnLst/>
              <a:rect r="r" b="b" t="t" l="l"/>
              <a:pathLst>
                <a:path h="329129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252439"/>
                  </a:lnTo>
                  <a:cubicBezTo>
                    <a:pt x="1338605" y="294794"/>
                    <a:pt x="1304269" y="329129"/>
                    <a:pt x="1261915" y="329129"/>
                  </a:cubicBezTo>
                  <a:lnTo>
                    <a:pt x="76690" y="329129"/>
                  </a:lnTo>
                  <a:cubicBezTo>
                    <a:pt x="34335" y="329129"/>
                    <a:pt x="0" y="294794"/>
                    <a:pt x="0" y="252439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ln w="19050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338605" cy="395804"/>
            </a:xfrm>
            <a:prstGeom prst="rect">
              <a:avLst/>
            </a:prstGeom>
          </p:spPr>
          <p:txBody>
            <a:bodyPr anchor="ctr" rtlCol="false" tIns="127000" lIns="127000" bIns="127000" rIns="127000"/>
            <a:lstStyle/>
            <a:p>
              <a:pPr algn="ctr">
                <a:lnSpc>
                  <a:spcPts val="2394"/>
                </a:lnSpc>
              </a:pPr>
              <a:r>
                <a:rPr lang="en-US" sz="1400" b="true">
                  <a:solidFill>
                    <a:srgbClr val="595655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GET COMFORTABLE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In a position where you feel grounded 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and your weight is supported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>
            <a:off x="3601467" y="3309645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2090342" y="3864904"/>
            <a:ext cx="409785" cy="437687"/>
          </a:xfrm>
          <a:custGeom>
            <a:avLst/>
            <a:gdLst/>
            <a:ahLst/>
            <a:cxnLst/>
            <a:rect r="r" b="b" t="t" l="l"/>
            <a:pathLst>
              <a:path h="437687" w="409785">
                <a:moveTo>
                  <a:pt x="0" y="0"/>
                </a:moveTo>
                <a:lnTo>
                  <a:pt x="409785" y="0"/>
                </a:lnTo>
                <a:lnTo>
                  <a:pt x="409785" y="437688"/>
                </a:lnTo>
                <a:lnTo>
                  <a:pt x="0" y="4376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>
            <a:off x="3601467" y="4553041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18" id="18"/>
          <p:cNvGrpSpPr/>
          <p:nvPr/>
        </p:nvGrpSpPr>
        <p:grpSpPr>
          <a:xfrm rot="0">
            <a:off x="1899252" y="4844711"/>
            <a:ext cx="3735181" cy="880980"/>
            <a:chOff x="0" y="0"/>
            <a:chExt cx="1338605" cy="31572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38605" cy="315723"/>
            </a:xfrm>
            <a:custGeom>
              <a:avLst/>
              <a:gdLst/>
              <a:ahLst/>
              <a:cxnLst/>
              <a:rect r="r" b="b" t="t" l="l"/>
              <a:pathLst>
                <a:path h="315723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239033"/>
                  </a:lnTo>
                  <a:cubicBezTo>
                    <a:pt x="1338605" y="281388"/>
                    <a:pt x="1304269" y="315723"/>
                    <a:pt x="1261915" y="315723"/>
                  </a:cubicBezTo>
                  <a:lnTo>
                    <a:pt x="76690" y="315723"/>
                  </a:lnTo>
                  <a:cubicBezTo>
                    <a:pt x="34335" y="315723"/>
                    <a:pt x="0" y="281388"/>
                    <a:pt x="0" y="239033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solidFill>
              <a:srgbClr val="595655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1338605" cy="32524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36"/>
                </a:lnSpc>
              </a:pPr>
              <a:r>
                <a:rPr lang="en-US" sz="1400" b="true">
                  <a:solidFill>
                    <a:srgbClr val="F8F6F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SOFTEN</a:t>
              </a:r>
            </a:p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8F6F3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Your jaw, shoulders, hands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2199986" y="5025339"/>
            <a:ext cx="300141" cy="519724"/>
          </a:xfrm>
          <a:custGeom>
            <a:avLst/>
            <a:gdLst/>
            <a:ahLst/>
            <a:cxnLst/>
            <a:rect r="r" b="b" t="t" l="l"/>
            <a:pathLst>
              <a:path h="519724" w="300141">
                <a:moveTo>
                  <a:pt x="0" y="0"/>
                </a:moveTo>
                <a:lnTo>
                  <a:pt x="300141" y="0"/>
                </a:lnTo>
                <a:lnTo>
                  <a:pt x="300141" y="519724"/>
                </a:lnTo>
                <a:lnTo>
                  <a:pt x="0" y="5197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912409" y="6050699"/>
            <a:ext cx="3735181" cy="1127938"/>
            <a:chOff x="0" y="0"/>
            <a:chExt cx="1338605" cy="40422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38605" cy="404227"/>
            </a:xfrm>
            <a:custGeom>
              <a:avLst/>
              <a:gdLst/>
              <a:ahLst/>
              <a:cxnLst/>
              <a:rect r="r" b="b" t="t" l="l"/>
              <a:pathLst>
                <a:path h="404227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327537"/>
                  </a:lnTo>
                  <a:cubicBezTo>
                    <a:pt x="1338605" y="369892"/>
                    <a:pt x="1304269" y="404227"/>
                    <a:pt x="1261915" y="404227"/>
                  </a:cubicBezTo>
                  <a:lnTo>
                    <a:pt x="76690" y="404227"/>
                  </a:lnTo>
                  <a:cubicBezTo>
                    <a:pt x="34335" y="404227"/>
                    <a:pt x="0" y="369892"/>
                    <a:pt x="0" y="327537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ln w="19050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1338605" cy="470902"/>
            </a:xfrm>
            <a:prstGeom prst="rect">
              <a:avLst/>
            </a:prstGeom>
          </p:spPr>
          <p:txBody>
            <a:bodyPr anchor="ctr" rtlCol="false" tIns="127000" lIns="127000" bIns="127000" rIns="127000"/>
            <a:lstStyle/>
            <a:p>
              <a:pPr algn="ctr">
                <a:lnSpc>
                  <a:spcPts val="2394"/>
                </a:lnSpc>
              </a:pPr>
              <a:r>
                <a:rPr lang="en-US" sz="1400" b="true">
                  <a:solidFill>
                    <a:srgbClr val="595655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LONG EXHALE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</a:t>
              </a: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hen allow your body to inhale. 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Repeat a few times.</a:t>
              </a:r>
            </a:p>
          </p:txBody>
        </p:sp>
      </p:grpSp>
      <p:sp>
        <p:nvSpPr>
          <p:cNvPr name="AutoShape 25" id="25"/>
          <p:cNvSpPr/>
          <p:nvPr/>
        </p:nvSpPr>
        <p:spPr>
          <a:xfrm>
            <a:off x="3614625" y="5792366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26" id="26"/>
          <p:cNvSpPr/>
          <p:nvPr/>
        </p:nvSpPr>
        <p:spPr>
          <a:xfrm flipH="false" flipV="false" rot="0">
            <a:off x="2072900" y="6363866"/>
            <a:ext cx="518117" cy="424856"/>
          </a:xfrm>
          <a:custGeom>
            <a:avLst/>
            <a:gdLst/>
            <a:ahLst/>
            <a:cxnLst/>
            <a:rect r="r" b="b" t="t" l="l"/>
            <a:pathLst>
              <a:path h="424856" w="518117">
                <a:moveTo>
                  <a:pt x="0" y="0"/>
                </a:moveTo>
                <a:lnTo>
                  <a:pt x="518118" y="0"/>
                </a:lnTo>
                <a:lnTo>
                  <a:pt x="518118" y="424856"/>
                </a:lnTo>
                <a:lnTo>
                  <a:pt x="0" y="4248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7" id="27"/>
          <p:cNvSpPr/>
          <p:nvPr/>
        </p:nvSpPr>
        <p:spPr>
          <a:xfrm>
            <a:off x="3614625" y="7245312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grpSp>
        <p:nvGrpSpPr>
          <p:cNvPr name="Group 28" id="28"/>
          <p:cNvGrpSpPr/>
          <p:nvPr/>
        </p:nvGrpSpPr>
        <p:grpSpPr>
          <a:xfrm rot="0">
            <a:off x="1912409" y="7536982"/>
            <a:ext cx="3735181" cy="880980"/>
            <a:chOff x="0" y="0"/>
            <a:chExt cx="1338605" cy="31572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338605" cy="315723"/>
            </a:xfrm>
            <a:custGeom>
              <a:avLst/>
              <a:gdLst/>
              <a:ahLst/>
              <a:cxnLst/>
              <a:rect r="r" b="b" t="t" l="l"/>
              <a:pathLst>
                <a:path h="315723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239033"/>
                  </a:lnTo>
                  <a:cubicBezTo>
                    <a:pt x="1338605" y="281388"/>
                    <a:pt x="1304269" y="315723"/>
                    <a:pt x="1261915" y="315723"/>
                  </a:cubicBezTo>
                  <a:lnTo>
                    <a:pt x="76690" y="315723"/>
                  </a:lnTo>
                  <a:cubicBezTo>
                    <a:pt x="34335" y="315723"/>
                    <a:pt x="0" y="281388"/>
                    <a:pt x="0" y="239033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solidFill>
              <a:srgbClr val="595655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9525"/>
              <a:ext cx="1338605" cy="32524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736"/>
                </a:lnSpc>
              </a:pPr>
              <a:r>
                <a:rPr lang="en-US" sz="1400" b="true">
                  <a:solidFill>
                    <a:srgbClr val="F8F6F3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BREATHE IN</a:t>
              </a:r>
            </a:p>
            <a:p>
              <a:pPr algn="ctr">
                <a:lnSpc>
                  <a:spcPts val="1540"/>
                </a:lnSpc>
              </a:pPr>
              <a:r>
                <a:rPr lang="en-US" sz="1100">
                  <a:solidFill>
                    <a:srgbClr val="F8F6F3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Through your nose for a count of 4</a:t>
              </a: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2107126" y="7715600"/>
            <a:ext cx="523743" cy="523743"/>
          </a:xfrm>
          <a:custGeom>
            <a:avLst/>
            <a:gdLst/>
            <a:ahLst/>
            <a:cxnLst/>
            <a:rect r="r" b="b" t="t" l="l"/>
            <a:pathLst>
              <a:path h="523743" w="523743">
                <a:moveTo>
                  <a:pt x="0" y="0"/>
                </a:moveTo>
                <a:lnTo>
                  <a:pt x="523744" y="0"/>
                </a:lnTo>
                <a:lnTo>
                  <a:pt x="523744" y="523744"/>
                </a:lnTo>
                <a:lnTo>
                  <a:pt x="0" y="5237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true" flipV="true" rot="0">
            <a:off x="2412219" y="7867482"/>
            <a:ext cx="218650" cy="37990"/>
          </a:xfrm>
          <a:custGeom>
            <a:avLst/>
            <a:gdLst/>
            <a:ahLst/>
            <a:cxnLst/>
            <a:rect r="r" b="b" t="t" l="l"/>
            <a:pathLst>
              <a:path h="37990" w="218650">
                <a:moveTo>
                  <a:pt x="218651" y="37990"/>
                </a:moveTo>
                <a:lnTo>
                  <a:pt x="0" y="37990"/>
                </a:lnTo>
                <a:lnTo>
                  <a:pt x="0" y="0"/>
                </a:lnTo>
                <a:lnTo>
                  <a:pt x="218651" y="0"/>
                </a:lnTo>
                <a:lnTo>
                  <a:pt x="218651" y="3799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1912409" y="8808062"/>
            <a:ext cx="3735181" cy="1127938"/>
            <a:chOff x="0" y="0"/>
            <a:chExt cx="1338605" cy="40422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338605" cy="404227"/>
            </a:xfrm>
            <a:custGeom>
              <a:avLst/>
              <a:gdLst/>
              <a:ahLst/>
              <a:cxnLst/>
              <a:rect r="r" b="b" t="t" l="l"/>
              <a:pathLst>
                <a:path h="404227" w="1338605">
                  <a:moveTo>
                    <a:pt x="76690" y="0"/>
                  </a:moveTo>
                  <a:lnTo>
                    <a:pt x="1261915" y="0"/>
                  </a:lnTo>
                  <a:cubicBezTo>
                    <a:pt x="1304269" y="0"/>
                    <a:pt x="1338605" y="34335"/>
                    <a:pt x="1338605" y="76690"/>
                  </a:cubicBezTo>
                  <a:lnTo>
                    <a:pt x="1338605" y="327537"/>
                  </a:lnTo>
                  <a:cubicBezTo>
                    <a:pt x="1338605" y="369892"/>
                    <a:pt x="1304269" y="404227"/>
                    <a:pt x="1261915" y="404227"/>
                  </a:cubicBezTo>
                  <a:lnTo>
                    <a:pt x="76690" y="404227"/>
                  </a:lnTo>
                  <a:cubicBezTo>
                    <a:pt x="34335" y="404227"/>
                    <a:pt x="0" y="369892"/>
                    <a:pt x="0" y="327537"/>
                  </a:cubicBezTo>
                  <a:lnTo>
                    <a:pt x="0" y="76690"/>
                  </a:lnTo>
                  <a:cubicBezTo>
                    <a:pt x="0" y="34335"/>
                    <a:pt x="34335" y="0"/>
                    <a:pt x="76690" y="0"/>
                  </a:cubicBezTo>
                  <a:close/>
                </a:path>
              </a:pathLst>
            </a:custGeom>
            <a:ln w="19050" cap="rnd">
              <a:solidFill>
                <a:srgbClr val="595655"/>
              </a:solidFill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66675"/>
              <a:ext cx="1338605" cy="470902"/>
            </a:xfrm>
            <a:prstGeom prst="rect">
              <a:avLst/>
            </a:prstGeom>
          </p:spPr>
          <p:txBody>
            <a:bodyPr anchor="ctr" rtlCol="false" tIns="127000" lIns="127000" bIns="127000" rIns="127000"/>
            <a:lstStyle/>
            <a:p>
              <a:pPr algn="ctr">
                <a:lnSpc>
                  <a:spcPts val="2394"/>
                </a:lnSpc>
              </a:pPr>
              <a:r>
                <a:rPr lang="en-US" sz="1400" b="true">
                  <a:solidFill>
                    <a:srgbClr val="595655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BREATHE OUT 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</a:t>
              </a: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hrough your mouth to a slow </a:t>
              </a:r>
            </a:p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595655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count of 8. Then repeat</a:t>
              </a:r>
            </a:p>
          </p:txBody>
        </p:sp>
      </p:grpSp>
      <p:sp>
        <p:nvSpPr>
          <p:cNvPr name="AutoShape 36" id="36"/>
          <p:cNvSpPr/>
          <p:nvPr/>
        </p:nvSpPr>
        <p:spPr>
          <a:xfrm>
            <a:off x="3614625" y="8549729"/>
            <a:ext cx="0" cy="224995"/>
          </a:xfrm>
          <a:prstGeom prst="line">
            <a:avLst/>
          </a:prstGeom>
          <a:ln cap="flat" w="38100">
            <a:solidFill>
              <a:srgbClr val="595655"/>
            </a:solidFill>
            <a:prstDash val="solid"/>
            <a:headEnd type="none" len="sm" w="sm"/>
            <a:tailEnd type="triangle" len="med" w="lg"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2133141" y="9237112"/>
            <a:ext cx="506000" cy="378867"/>
          </a:xfrm>
          <a:custGeom>
            <a:avLst/>
            <a:gdLst/>
            <a:ahLst/>
            <a:cxnLst/>
            <a:rect r="r" b="b" t="t" l="l"/>
            <a:pathLst>
              <a:path h="378867" w="506000">
                <a:moveTo>
                  <a:pt x="0" y="0"/>
                </a:moveTo>
                <a:lnTo>
                  <a:pt x="506000" y="0"/>
                </a:lnTo>
                <a:lnTo>
                  <a:pt x="506000" y="378867"/>
                </a:lnTo>
                <a:lnTo>
                  <a:pt x="0" y="37886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523644" y="430605"/>
            <a:ext cx="6512712" cy="438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2"/>
              </a:lnSpc>
            </a:pPr>
            <a:r>
              <a:rPr lang="en-US" b="true" sz="2601">
                <a:solidFill>
                  <a:srgbClr val="595655"/>
                </a:solidFill>
                <a:latin typeface="Rufina Bold"/>
                <a:ea typeface="Rufina Bold"/>
                <a:cs typeface="Rufina Bold"/>
                <a:sym typeface="Rufina Bold"/>
              </a:rPr>
              <a:t>MANAGING ADRENALINE IN LABOUR</a:t>
            </a:r>
          </a:p>
        </p:txBody>
      </p:sp>
      <p:sp>
        <p:nvSpPr>
          <p:cNvPr name="Freeform 39" id="39"/>
          <p:cNvSpPr/>
          <p:nvPr/>
        </p:nvSpPr>
        <p:spPr>
          <a:xfrm flipH="false" flipV="true" rot="1352751">
            <a:off x="2481798" y="9347558"/>
            <a:ext cx="197051" cy="34238"/>
          </a:xfrm>
          <a:custGeom>
            <a:avLst/>
            <a:gdLst/>
            <a:ahLst/>
            <a:cxnLst/>
            <a:rect r="r" b="b" t="t" l="l"/>
            <a:pathLst>
              <a:path h="34238" w="197051">
                <a:moveTo>
                  <a:pt x="0" y="34238"/>
                </a:moveTo>
                <a:lnTo>
                  <a:pt x="197052" y="34238"/>
                </a:lnTo>
                <a:lnTo>
                  <a:pt x="197052" y="0"/>
                </a:lnTo>
                <a:lnTo>
                  <a:pt x="0" y="0"/>
                </a:lnTo>
                <a:lnTo>
                  <a:pt x="0" y="34238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DAHNqu8_5-o</dc:identifier>
  <dcterms:modified xsi:type="dcterms:W3CDTF">2011-08-01T06:04:30Z</dcterms:modified>
  <cp:revision>1</cp:revision>
  <dc:title>BIRTH AFFIRMATIONS FOR LABOURER AND BIRTH PARTNER, PLUS MANAGING ADRENALINE</dc:title>
</cp:coreProperties>
</file>