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21374100" cy="30276800"/>
  <p:notesSz cx="6858000" cy="9144000"/>
  <p:embeddedFontLst>
    <p:embeddedFont>
      <p:font typeface="Aptos Bold" charset="1" panose="020B0004020202020204"/>
      <p:regular r:id="rId16"/>
    </p:embeddedFont>
    <p:embeddedFont>
      <p:font typeface="Aptos" charset="1" panose="020B0004020202020204"/>
      <p:regular r:id="rId17"/>
    </p:embeddedFont>
    <p:embeddedFont>
      <p:font typeface="Aptos Italics" charset="1" panose="020B000402020209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notesMasters/notesMaster1.xml" Type="http://schemas.openxmlformats.org/officeDocument/2006/relationships/notesMaster"/><Relationship Id="rId14" Target="theme/theme2.xml" Type="http://schemas.openxmlformats.org/officeDocument/2006/relationships/theme"/><Relationship Id="rId15" Target="notesSlides/notesSlide1.xml" Type="http://schemas.openxmlformats.org/officeDocument/2006/relationships/notes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notesSlides/notesSlide2.xml" Type="http://schemas.openxmlformats.org/officeDocument/2006/relationships/notesSlide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notesSlides/notesSlide5.xml" Type="http://schemas.openxmlformats.org/officeDocument/2006/relationships/notesSlide"/><Relationship Id="rId23" Target="notesSlides/notesSlide6.xml" Type="http://schemas.openxmlformats.org/officeDocument/2006/relationships/notesSlide"/><Relationship Id="rId24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373" y="-14373"/>
            <a:ext cx="21427650" cy="442760"/>
            <a:chOff x="0" y="0"/>
            <a:chExt cx="28570199" cy="5903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70172" cy="590296"/>
            </a:xfrm>
            <a:custGeom>
              <a:avLst/>
              <a:gdLst/>
              <a:ahLst/>
              <a:cxnLst/>
              <a:rect r="r" b="b" t="t" l="l"/>
              <a:pathLst>
                <a:path h="590296" w="28570172">
                  <a:moveTo>
                    <a:pt x="0" y="295148"/>
                  </a:moveTo>
                  <a:cubicBezTo>
                    <a:pt x="0" y="132207"/>
                    <a:pt x="132207" y="0"/>
                    <a:pt x="295148" y="0"/>
                  </a:cubicBezTo>
                  <a:lnTo>
                    <a:pt x="28275025" y="0"/>
                  </a:lnTo>
                  <a:cubicBezTo>
                    <a:pt x="28438094" y="0"/>
                    <a:pt x="28570172" y="132207"/>
                    <a:pt x="28570172" y="295148"/>
                  </a:cubicBezTo>
                  <a:cubicBezTo>
                    <a:pt x="28570172" y="458089"/>
                    <a:pt x="28437967" y="590296"/>
                    <a:pt x="28275025" y="590296"/>
                  </a:cubicBezTo>
                  <a:lnTo>
                    <a:pt x="295148" y="590296"/>
                  </a:lnTo>
                  <a:cubicBezTo>
                    <a:pt x="132207" y="590296"/>
                    <a:pt x="0" y="458216"/>
                    <a:pt x="0" y="295148"/>
                  </a:cubicBezTo>
                  <a:close/>
                </a:path>
              </a:pathLst>
            </a:custGeom>
            <a:solidFill>
              <a:srgbClr val="BD9B9D"/>
            </a:solidFill>
            <a:ln w="28750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474889" y="2173529"/>
            <a:ext cx="17595228" cy="595132"/>
            <a:chOff x="0" y="0"/>
            <a:chExt cx="23460304" cy="7935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460298" cy="793510"/>
            </a:xfrm>
            <a:custGeom>
              <a:avLst/>
              <a:gdLst/>
              <a:ahLst/>
              <a:cxnLst/>
              <a:rect r="r" b="b" t="t" l="l"/>
              <a:pathLst>
                <a:path h="793510" w="23460298">
                  <a:moveTo>
                    <a:pt x="0" y="0"/>
                  </a:moveTo>
                  <a:lnTo>
                    <a:pt x="23460298" y="0"/>
                  </a:lnTo>
                  <a:lnTo>
                    <a:pt x="23460298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26079" r="0" b="-52607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3460304" cy="7935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6"/>
                </a:lnSpc>
              </a:pPr>
              <a:r>
                <a:rPr lang="en-US" b="true" sz="2405" spc="367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MEDICAL APPOINTMENT PREPARATION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89" y="3182664"/>
            <a:ext cx="18371487" cy="1293762"/>
            <a:chOff x="0" y="0"/>
            <a:chExt cx="24495316" cy="17250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95311" cy="1725022"/>
            </a:xfrm>
            <a:custGeom>
              <a:avLst/>
              <a:gdLst/>
              <a:ahLst/>
              <a:cxnLst/>
              <a:rect r="r" b="b" t="t" l="l"/>
              <a:pathLst>
                <a:path h="1725022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1725022"/>
                  </a:lnTo>
                  <a:lnTo>
                    <a:pt x="0" y="17250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51872" r="0" b="-451872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4495316" cy="17250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149"/>
                </a:lnSpc>
              </a:pPr>
              <a:r>
                <a:rPr lang="en-US" sz="6791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Appointment overview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89" y="4761062"/>
            <a:ext cx="18371487" cy="1681896"/>
            <a:chOff x="0" y="0"/>
            <a:chExt cx="24495316" cy="22425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95311" cy="2242529"/>
            </a:xfrm>
            <a:custGeom>
              <a:avLst/>
              <a:gdLst/>
              <a:ahLst/>
              <a:cxnLst/>
              <a:rect r="r" b="b" t="t" l="l"/>
              <a:pathLst>
                <a:path h="2242529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2242529"/>
                  </a:lnTo>
                  <a:lnTo>
                    <a:pt x="0" y="2242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836" r="0" b="-16283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4495316" cy="22425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33"/>
                </a:lnSpc>
              </a:pPr>
              <a:r>
                <a:rPr lang="en-US" sz="3027">
                  <a:solidFill>
                    <a:srgbClr val="69767A"/>
                  </a:solidFill>
                  <a:latin typeface="Aptos"/>
                  <a:ea typeface="Aptos"/>
                  <a:cs typeface="Aptos"/>
                  <a:sym typeface="Aptos"/>
                </a:rPr>
                <a:t>Start here! A one-page summary of what matters most. You can bring the rest of this workbook if more detail is needed.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4620">
            <a:off x="1461411" y="28380471"/>
            <a:ext cx="19950979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474889" y="28669869"/>
            <a:ext cx="15007695" cy="517503"/>
            <a:chOff x="0" y="0"/>
            <a:chExt cx="20010260" cy="6900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10255" cy="690009"/>
            </a:xfrm>
            <a:custGeom>
              <a:avLst/>
              <a:gdLst/>
              <a:ahLst/>
              <a:cxnLst/>
              <a:rect r="r" b="b" t="t" l="l"/>
              <a:pathLst>
                <a:path h="690009" w="20010255">
                  <a:moveTo>
                    <a:pt x="0" y="0"/>
                  </a:moveTo>
                  <a:lnTo>
                    <a:pt x="20010255" y="0"/>
                  </a:lnTo>
                  <a:lnTo>
                    <a:pt x="20010255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5066" r="0" b="-51506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0010260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348" i="true">
                  <a:solidFill>
                    <a:srgbClr val="69767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A little preparation can make a big difference.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7595228" y="28643990"/>
            <a:ext cx="2328777" cy="517503"/>
            <a:chOff x="0" y="0"/>
            <a:chExt cx="3105036" cy="6900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05040" cy="690009"/>
            </a:xfrm>
            <a:custGeom>
              <a:avLst/>
              <a:gdLst/>
              <a:ahLst/>
              <a:cxnLst/>
              <a:rect r="r" b="b" t="t" l="l"/>
              <a:pathLst>
                <a:path h="690009" w="3105040">
                  <a:moveTo>
                    <a:pt x="0" y="0"/>
                  </a:moveTo>
                  <a:lnTo>
                    <a:pt x="3105040" y="0"/>
                  </a:lnTo>
                  <a:lnTo>
                    <a:pt x="3105040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682" r="0" b="-376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3105036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818"/>
                </a:lnSpc>
              </a:pPr>
              <a:r>
                <a:rPr lang="en-US" sz="2348">
                  <a:solidFill>
                    <a:srgbClr val="BD9B9D"/>
                  </a:solidFill>
                  <a:latin typeface="Aptos"/>
                  <a:ea typeface="Aptos"/>
                  <a:cs typeface="Aptos"/>
                  <a:sym typeface="Aptos"/>
                </a:rPr>
                <a:t>01 / 07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74889" y="6727584"/>
            <a:ext cx="8797614" cy="698630"/>
            <a:chOff x="0" y="0"/>
            <a:chExt cx="11730152" cy="93150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730149" cy="931512"/>
            </a:xfrm>
            <a:custGeom>
              <a:avLst/>
              <a:gdLst/>
              <a:ahLst/>
              <a:cxnLst/>
              <a:rect r="r" b="b" t="t" l="l"/>
              <a:pathLst>
                <a:path h="931512" w="11730149">
                  <a:moveTo>
                    <a:pt x="0" y="0"/>
                  </a:moveTo>
                  <a:lnTo>
                    <a:pt x="11730149" y="0"/>
                  </a:lnTo>
                  <a:lnTo>
                    <a:pt x="11730149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5367" r="0" b="-195366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11730152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 / PREFERRED NAME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60516" y="7592968"/>
            <a:ext cx="8826360" cy="1322518"/>
            <a:chOff x="0" y="0"/>
            <a:chExt cx="11768480" cy="176335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768455" cy="1763268"/>
            </a:xfrm>
            <a:custGeom>
              <a:avLst/>
              <a:gdLst/>
              <a:ahLst/>
              <a:cxnLst/>
              <a:rect r="r" b="b" t="t" l="l"/>
              <a:pathLst>
                <a:path h="1763268" w="11768455">
                  <a:moveTo>
                    <a:pt x="0" y="423164"/>
                  </a:moveTo>
                  <a:cubicBezTo>
                    <a:pt x="0" y="189484"/>
                    <a:pt x="189484" y="0"/>
                    <a:pt x="423164" y="0"/>
                  </a:cubicBezTo>
                  <a:lnTo>
                    <a:pt x="11345291" y="0"/>
                  </a:lnTo>
                  <a:cubicBezTo>
                    <a:pt x="11578972" y="0"/>
                    <a:pt x="11768455" y="189484"/>
                    <a:pt x="11768455" y="423164"/>
                  </a:cubicBezTo>
                  <a:lnTo>
                    <a:pt x="11768455" y="1340104"/>
                  </a:lnTo>
                  <a:cubicBezTo>
                    <a:pt x="11768455" y="1573784"/>
                    <a:pt x="11578972" y="1763268"/>
                    <a:pt x="11345291" y="1763268"/>
                  </a:cubicBezTo>
                  <a:lnTo>
                    <a:pt x="423164" y="1763268"/>
                  </a:lnTo>
                  <a:cubicBezTo>
                    <a:pt x="189484" y="1763395"/>
                    <a:pt x="0" y="1573911"/>
                    <a:pt x="0" y="1340104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25" id="25"/>
          <p:cNvSpPr/>
          <p:nvPr/>
        </p:nvSpPr>
        <p:spPr>
          <a:xfrm rot="11520">
            <a:off x="1875396" y="8288284"/>
            <a:ext cx="8048349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6" id="26"/>
          <p:cNvGrpSpPr/>
          <p:nvPr/>
        </p:nvGrpSpPr>
        <p:grpSpPr>
          <a:xfrm rot="0">
            <a:off x="10531259" y="6727584"/>
            <a:ext cx="9366866" cy="698630"/>
            <a:chOff x="0" y="0"/>
            <a:chExt cx="12489155" cy="93150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489159" cy="931512"/>
            </a:xfrm>
            <a:custGeom>
              <a:avLst/>
              <a:gdLst/>
              <a:ahLst/>
              <a:cxnLst/>
              <a:rect r="r" b="b" t="t" l="l"/>
              <a:pathLst>
                <a:path h="931512" w="12489159">
                  <a:moveTo>
                    <a:pt x="0" y="0"/>
                  </a:moveTo>
                  <a:lnTo>
                    <a:pt x="12489159" y="0"/>
                  </a:lnTo>
                  <a:lnTo>
                    <a:pt x="12489159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1244" r="0" b="-211243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1248915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APPOINTMENT DATE + CLINICIAN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516886" y="7592968"/>
            <a:ext cx="9395622" cy="1322518"/>
            <a:chOff x="0" y="0"/>
            <a:chExt cx="12527496" cy="176335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527407" cy="1763268"/>
            </a:xfrm>
            <a:custGeom>
              <a:avLst/>
              <a:gdLst/>
              <a:ahLst/>
              <a:cxnLst/>
              <a:rect r="r" b="b" t="t" l="l"/>
              <a:pathLst>
                <a:path h="1763268" w="12527407">
                  <a:moveTo>
                    <a:pt x="0" y="423164"/>
                  </a:moveTo>
                  <a:cubicBezTo>
                    <a:pt x="0" y="189484"/>
                    <a:pt x="189484" y="0"/>
                    <a:pt x="423164" y="0"/>
                  </a:cubicBezTo>
                  <a:lnTo>
                    <a:pt x="12104243" y="0"/>
                  </a:lnTo>
                  <a:cubicBezTo>
                    <a:pt x="12337924" y="0"/>
                    <a:pt x="12527407" y="189484"/>
                    <a:pt x="12527407" y="423164"/>
                  </a:cubicBezTo>
                  <a:lnTo>
                    <a:pt x="12527407" y="1340104"/>
                  </a:lnTo>
                  <a:cubicBezTo>
                    <a:pt x="12527407" y="1573784"/>
                    <a:pt x="12337924" y="1763268"/>
                    <a:pt x="12104243" y="1763268"/>
                  </a:cubicBezTo>
                  <a:lnTo>
                    <a:pt x="423164" y="1763268"/>
                  </a:lnTo>
                  <a:cubicBezTo>
                    <a:pt x="189484" y="1763395"/>
                    <a:pt x="0" y="1573911"/>
                    <a:pt x="0" y="1340104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31" id="31"/>
          <p:cNvSpPr/>
          <p:nvPr/>
        </p:nvSpPr>
        <p:spPr>
          <a:xfrm rot="10740">
            <a:off x="10931766" y="8288284"/>
            <a:ext cx="8617601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2" id="32"/>
          <p:cNvGrpSpPr/>
          <p:nvPr/>
        </p:nvGrpSpPr>
        <p:grpSpPr>
          <a:xfrm rot="0">
            <a:off x="1474889" y="9444495"/>
            <a:ext cx="18423236" cy="698630"/>
            <a:chOff x="0" y="0"/>
            <a:chExt cx="24564315" cy="931507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MY MAIN CONCERN / REASON FOR THIS APPOINTMENT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460516" y="10309879"/>
            <a:ext cx="18451982" cy="2072897"/>
            <a:chOff x="0" y="0"/>
            <a:chExt cx="24602643" cy="276386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4602694" cy="2763901"/>
            </a:xfrm>
            <a:custGeom>
              <a:avLst/>
              <a:gdLst/>
              <a:ahLst/>
              <a:cxnLst/>
              <a:rect r="r" b="b" t="t" l="l"/>
              <a:pathLst>
                <a:path h="2763901" w="24602694">
                  <a:moveTo>
                    <a:pt x="0" y="419862"/>
                  </a:moveTo>
                  <a:cubicBezTo>
                    <a:pt x="0" y="187960"/>
                    <a:pt x="187960" y="0"/>
                    <a:pt x="419862" y="0"/>
                  </a:cubicBezTo>
                  <a:lnTo>
                    <a:pt x="24182832" y="0"/>
                  </a:lnTo>
                  <a:cubicBezTo>
                    <a:pt x="24414733" y="0"/>
                    <a:pt x="24602694" y="187960"/>
                    <a:pt x="24602694" y="419862"/>
                  </a:cubicBezTo>
                  <a:lnTo>
                    <a:pt x="24602694" y="2344039"/>
                  </a:lnTo>
                  <a:cubicBezTo>
                    <a:pt x="24602694" y="2575941"/>
                    <a:pt x="24414733" y="2763901"/>
                    <a:pt x="24182832" y="2763901"/>
                  </a:cubicBezTo>
                  <a:lnTo>
                    <a:pt x="419862" y="2763901"/>
                  </a:lnTo>
                  <a:cubicBezTo>
                    <a:pt x="187960" y="2763901"/>
                    <a:pt x="0" y="2575941"/>
                    <a:pt x="0" y="2344039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37" id="37"/>
          <p:cNvSpPr/>
          <p:nvPr/>
        </p:nvSpPr>
        <p:spPr>
          <a:xfrm rot="5220">
            <a:off x="1875415" y="11130258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 rot="5220">
            <a:off x="1875415" y="11630511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9" id="39"/>
          <p:cNvGrpSpPr/>
          <p:nvPr/>
        </p:nvGrpSpPr>
        <p:grpSpPr>
          <a:xfrm rot="0">
            <a:off x="1474889" y="13041163"/>
            <a:ext cx="18423236" cy="698630"/>
            <a:chOff x="0" y="0"/>
            <a:chExt cx="24564315" cy="931507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TOP 3 PRIORITIES (MOST IMPORTANT FIRST)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460516" y="13906548"/>
            <a:ext cx="18451982" cy="3366668"/>
            <a:chOff x="0" y="0"/>
            <a:chExt cx="24602643" cy="4488891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4602694" cy="4488942"/>
            </a:xfrm>
            <a:custGeom>
              <a:avLst/>
              <a:gdLst/>
              <a:ahLst/>
              <a:cxnLst/>
              <a:rect r="r" b="b" t="t" l="l"/>
              <a:pathLst>
                <a:path h="4488942" w="24602694">
                  <a:moveTo>
                    <a:pt x="0" y="417576"/>
                  </a:moveTo>
                  <a:cubicBezTo>
                    <a:pt x="0" y="186944"/>
                    <a:pt x="186944" y="0"/>
                    <a:pt x="417576" y="0"/>
                  </a:cubicBezTo>
                  <a:lnTo>
                    <a:pt x="24185118" y="0"/>
                  </a:lnTo>
                  <a:cubicBezTo>
                    <a:pt x="24415750" y="0"/>
                    <a:pt x="24602694" y="186944"/>
                    <a:pt x="24602694" y="417576"/>
                  </a:cubicBezTo>
                  <a:lnTo>
                    <a:pt x="24602694" y="4071366"/>
                  </a:lnTo>
                  <a:cubicBezTo>
                    <a:pt x="24602694" y="4301998"/>
                    <a:pt x="24415750" y="4488942"/>
                    <a:pt x="24185118" y="4488942"/>
                  </a:cubicBezTo>
                  <a:lnTo>
                    <a:pt x="417576" y="4488942"/>
                  </a:lnTo>
                  <a:cubicBezTo>
                    <a:pt x="186944" y="4488942"/>
                    <a:pt x="0" y="4301998"/>
                    <a:pt x="0" y="4071366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44" id="44"/>
          <p:cNvSpPr/>
          <p:nvPr/>
        </p:nvSpPr>
        <p:spPr>
          <a:xfrm rot="5220">
            <a:off x="1875415" y="1492530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 rot="5220">
            <a:off x="1875415" y="1562393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6" id="46"/>
          <p:cNvSpPr/>
          <p:nvPr/>
        </p:nvSpPr>
        <p:spPr>
          <a:xfrm rot="5220">
            <a:off x="1875415" y="1632257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7" id="47"/>
          <p:cNvGrpSpPr/>
          <p:nvPr/>
        </p:nvGrpSpPr>
        <p:grpSpPr>
          <a:xfrm rot="0">
            <a:off x="1474889" y="17983352"/>
            <a:ext cx="18423236" cy="698630"/>
            <a:chOff x="0" y="0"/>
            <a:chExt cx="24564315" cy="931507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HOW THIS IS AFFECTING MY DAILY LIFE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460516" y="18848737"/>
            <a:ext cx="18451982" cy="2771537"/>
            <a:chOff x="0" y="0"/>
            <a:chExt cx="24602643" cy="3695383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4602567" cy="3695319"/>
            </a:xfrm>
            <a:custGeom>
              <a:avLst/>
              <a:gdLst/>
              <a:ahLst/>
              <a:cxnLst/>
              <a:rect r="r" b="b" t="t" l="l"/>
              <a:pathLst>
                <a:path h="3695319" w="24602567">
                  <a:moveTo>
                    <a:pt x="0" y="418338"/>
                  </a:moveTo>
                  <a:cubicBezTo>
                    <a:pt x="0" y="187325"/>
                    <a:pt x="187325" y="0"/>
                    <a:pt x="418338" y="0"/>
                  </a:cubicBezTo>
                  <a:lnTo>
                    <a:pt x="24184229" y="0"/>
                  </a:lnTo>
                  <a:cubicBezTo>
                    <a:pt x="24415243" y="0"/>
                    <a:pt x="24602567" y="187325"/>
                    <a:pt x="24602567" y="418338"/>
                  </a:cubicBezTo>
                  <a:lnTo>
                    <a:pt x="24602567" y="3276981"/>
                  </a:lnTo>
                  <a:cubicBezTo>
                    <a:pt x="24602567" y="3507994"/>
                    <a:pt x="24415242" y="3695319"/>
                    <a:pt x="24184229" y="3695319"/>
                  </a:cubicBezTo>
                  <a:lnTo>
                    <a:pt x="418338" y="3695319"/>
                  </a:lnTo>
                  <a:cubicBezTo>
                    <a:pt x="187325" y="3695319"/>
                    <a:pt x="0" y="3508121"/>
                    <a:pt x="0" y="3276981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52" id="52"/>
          <p:cNvSpPr/>
          <p:nvPr/>
        </p:nvSpPr>
        <p:spPr>
          <a:xfrm rot="5220">
            <a:off x="1875415" y="1971870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3" id="53"/>
          <p:cNvSpPr/>
          <p:nvPr/>
        </p:nvSpPr>
        <p:spPr>
          <a:xfrm rot="5220">
            <a:off x="1875415" y="20268562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4" id="54"/>
          <p:cNvSpPr/>
          <p:nvPr/>
        </p:nvSpPr>
        <p:spPr>
          <a:xfrm rot="5220">
            <a:off x="1875415" y="20818412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5" id="55"/>
          <p:cNvGrpSpPr/>
          <p:nvPr/>
        </p:nvGrpSpPr>
        <p:grpSpPr>
          <a:xfrm rot="0">
            <a:off x="1474889" y="22356280"/>
            <a:ext cx="18423236" cy="698630"/>
            <a:chOff x="0" y="0"/>
            <a:chExt cx="24564315" cy="93150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WHAT I AM HOPING TO GET OUT OF TODAY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460516" y="23221674"/>
            <a:ext cx="18451982" cy="3082042"/>
            <a:chOff x="0" y="0"/>
            <a:chExt cx="24602643" cy="410939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24602568" cy="4109339"/>
            </a:xfrm>
            <a:custGeom>
              <a:avLst/>
              <a:gdLst/>
              <a:ahLst/>
              <a:cxnLst/>
              <a:rect r="r" b="b" t="t" l="l"/>
              <a:pathLst>
                <a:path h="4109339" w="24602568">
                  <a:moveTo>
                    <a:pt x="0" y="417830"/>
                  </a:moveTo>
                  <a:cubicBezTo>
                    <a:pt x="0" y="187071"/>
                    <a:pt x="187071" y="0"/>
                    <a:pt x="417830" y="0"/>
                  </a:cubicBezTo>
                  <a:lnTo>
                    <a:pt x="24184738" y="0"/>
                  </a:lnTo>
                  <a:cubicBezTo>
                    <a:pt x="24415497" y="0"/>
                    <a:pt x="24602568" y="187071"/>
                    <a:pt x="24602568" y="417830"/>
                  </a:cubicBezTo>
                  <a:lnTo>
                    <a:pt x="24602568" y="3691509"/>
                  </a:lnTo>
                  <a:cubicBezTo>
                    <a:pt x="24602568" y="3922268"/>
                    <a:pt x="24415497" y="4109339"/>
                    <a:pt x="24184738" y="4109339"/>
                  </a:cubicBezTo>
                  <a:lnTo>
                    <a:pt x="417830" y="4109339"/>
                  </a:lnTo>
                  <a:cubicBezTo>
                    <a:pt x="187071" y="4109339"/>
                    <a:pt x="0" y="3922268"/>
                    <a:pt x="0" y="3691509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60" id="60"/>
          <p:cNvSpPr/>
          <p:nvPr/>
        </p:nvSpPr>
        <p:spPr>
          <a:xfrm rot="5220">
            <a:off x="1875415" y="24169268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1" id="61"/>
          <p:cNvSpPr/>
          <p:nvPr/>
        </p:nvSpPr>
        <p:spPr>
          <a:xfrm rot="5220">
            <a:off x="1875415" y="24796737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2" id="62"/>
          <p:cNvSpPr/>
          <p:nvPr/>
        </p:nvSpPr>
        <p:spPr>
          <a:xfrm rot="5220">
            <a:off x="1875415" y="2542421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3" id="63"/>
          <p:cNvGrpSpPr/>
          <p:nvPr/>
        </p:nvGrpSpPr>
        <p:grpSpPr>
          <a:xfrm rot="0">
            <a:off x="1460516" y="26637215"/>
            <a:ext cx="18451982" cy="1400146"/>
            <a:chOff x="0" y="0"/>
            <a:chExt cx="24602643" cy="1866862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24602568" cy="1866773"/>
            </a:xfrm>
            <a:custGeom>
              <a:avLst/>
              <a:gdLst/>
              <a:ahLst/>
              <a:cxnLst/>
              <a:rect r="r" b="b" t="t" l="l"/>
              <a:pathLst>
                <a:path h="1866773" w="24602568">
                  <a:moveTo>
                    <a:pt x="0" y="422656"/>
                  </a:moveTo>
                  <a:cubicBezTo>
                    <a:pt x="0" y="189230"/>
                    <a:pt x="189230" y="0"/>
                    <a:pt x="422656" y="0"/>
                  </a:cubicBezTo>
                  <a:lnTo>
                    <a:pt x="24179912" y="0"/>
                  </a:lnTo>
                  <a:cubicBezTo>
                    <a:pt x="24413338" y="0"/>
                    <a:pt x="24602568" y="189230"/>
                    <a:pt x="24602568" y="422656"/>
                  </a:cubicBezTo>
                  <a:lnTo>
                    <a:pt x="24602568" y="1444117"/>
                  </a:lnTo>
                  <a:cubicBezTo>
                    <a:pt x="24602568" y="1677543"/>
                    <a:pt x="24413338" y="1866773"/>
                    <a:pt x="24179912" y="1866773"/>
                  </a:cubicBezTo>
                  <a:lnTo>
                    <a:pt x="422656" y="1866773"/>
                  </a:lnTo>
                  <a:cubicBezTo>
                    <a:pt x="189230" y="1866900"/>
                    <a:pt x="0" y="1677670"/>
                    <a:pt x="0" y="1444117"/>
                  </a:cubicBezTo>
                  <a:close/>
                </a:path>
              </a:pathLst>
            </a:custGeom>
            <a:solidFill>
              <a:srgbClr val="DCD1CB"/>
            </a:solidFill>
            <a:ln w="28750" cap="sq">
              <a:solidFill>
                <a:srgbClr val="DCD1CB"/>
              </a:solidFill>
              <a:prstDash val="solid"/>
              <a:miter/>
            </a:ln>
          </p:spPr>
        </p:sp>
      </p:grpSp>
      <p:grpSp>
        <p:nvGrpSpPr>
          <p:cNvPr name="Group 65" id="65"/>
          <p:cNvGrpSpPr/>
          <p:nvPr/>
        </p:nvGrpSpPr>
        <p:grpSpPr>
          <a:xfrm rot="0">
            <a:off x="1940652" y="26962094"/>
            <a:ext cx="17465850" cy="750389"/>
            <a:chOff x="0" y="0"/>
            <a:chExt cx="23287800" cy="1000519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23287796" cy="1000513"/>
            </a:xfrm>
            <a:custGeom>
              <a:avLst/>
              <a:gdLst/>
              <a:ahLst/>
              <a:cxnLst/>
              <a:rect r="r" b="b" t="t" l="l"/>
              <a:pathLst>
                <a:path h="1000513" w="23287796">
                  <a:moveTo>
                    <a:pt x="0" y="0"/>
                  </a:moveTo>
                  <a:lnTo>
                    <a:pt x="23287796" y="0"/>
                  </a:lnTo>
                  <a:lnTo>
                    <a:pt x="23287796" y="1000513"/>
                  </a:lnTo>
                  <a:lnTo>
                    <a:pt x="0" y="10005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530" r="0" b="-403531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>
              <a:off x="0" y="0"/>
              <a:ext cx="23287800" cy="10005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sz="2546" i="true">
                  <a:solidFill>
                    <a:srgbClr val="35464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Tip: Mention the most important concern early, in case time runs short.</a:t>
              </a:r>
            </a:p>
          </p:txBody>
        </p:sp>
      </p:grpSp>
      <p:sp>
        <p:nvSpPr>
          <p:cNvPr name="Freeform 68" id="68"/>
          <p:cNvSpPr/>
          <p:nvPr/>
        </p:nvSpPr>
        <p:spPr>
          <a:xfrm flipH="false" flipV="false" rot="0">
            <a:off x="1314442" y="1072405"/>
            <a:ext cx="4306276" cy="691548"/>
          </a:xfrm>
          <a:custGeom>
            <a:avLst/>
            <a:gdLst/>
            <a:ahLst/>
            <a:cxnLst/>
            <a:rect r="r" b="b" t="t" l="l"/>
            <a:pathLst>
              <a:path h="691548" w="4306276">
                <a:moveTo>
                  <a:pt x="0" y="0"/>
                </a:moveTo>
                <a:lnTo>
                  <a:pt x="4306276" y="0"/>
                </a:lnTo>
                <a:lnTo>
                  <a:pt x="4306276" y="691549"/>
                </a:lnTo>
                <a:lnTo>
                  <a:pt x="0" y="6915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65703" r="0" b="-17433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373" y="-14373"/>
            <a:ext cx="21427650" cy="442760"/>
            <a:chOff x="0" y="0"/>
            <a:chExt cx="28570199" cy="5903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70172" cy="590296"/>
            </a:xfrm>
            <a:custGeom>
              <a:avLst/>
              <a:gdLst/>
              <a:ahLst/>
              <a:cxnLst/>
              <a:rect r="r" b="b" t="t" l="l"/>
              <a:pathLst>
                <a:path h="590296" w="28570172">
                  <a:moveTo>
                    <a:pt x="0" y="295148"/>
                  </a:moveTo>
                  <a:cubicBezTo>
                    <a:pt x="0" y="132207"/>
                    <a:pt x="132207" y="0"/>
                    <a:pt x="295148" y="0"/>
                  </a:cubicBezTo>
                  <a:lnTo>
                    <a:pt x="28275025" y="0"/>
                  </a:lnTo>
                  <a:cubicBezTo>
                    <a:pt x="28438094" y="0"/>
                    <a:pt x="28570172" y="132207"/>
                    <a:pt x="28570172" y="295148"/>
                  </a:cubicBezTo>
                  <a:cubicBezTo>
                    <a:pt x="28570172" y="458089"/>
                    <a:pt x="28437967" y="590296"/>
                    <a:pt x="28275025" y="590296"/>
                  </a:cubicBezTo>
                  <a:lnTo>
                    <a:pt x="295148" y="590296"/>
                  </a:lnTo>
                  <a:cubicBezTo>
                    <a:pt x="132207" y="590296"/>
                    <a:pt x="0" y="458216"/>
                    <a:pt x="0" y="295148"/>
                  </a:cubicBezTo>
                  <a:close/>
                </a:path>
              </a:pathLst>
            </a:custGeom>
            <a:solidFill>
              <a:srgbClr val="BD9B9D"/>
            </a:solidFill>
            <a:ln w="28750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474889" y="2173529"/>
            <a:ext cx="17595228" cy="595132"/>
            <a:chOff x="0" y="0"/>
            <a:chExt cx="23460304" cy="7935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460298" cy="793510"/>
            </a:xfrm>
            <a:custGeom>
              <a:avLst/>
              <a:gdLst/>
              <a:ahLst/>
              <a:cxnLst/>
              <a:rect r="r" b="b" t="t" l="l"/>
              <a:pathLst>
                <a:path h="793510" w="23460298">
                  <a:moveTo>
                    <a:pt x="0" y="0"/>
                  </a:moveTo>
                  <a:lnTo>
                    <a:pt x="23460298" y="0"/>
                  </a:lnTo>
                  <a:lnTo>
                    <a:pt x="23460298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26079" r="0" b="-52607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3460304" cy="7935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6"/>
                </a:lnSpc>
              </a:pPr>
              <a:r>
                <a:rPr lang="en-US" b="true" sz="2405" spc="367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MEDICAL APPOINTMENT PREPARATION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89" y="3182664"/>
            <a:ext cx="18371487" cy="1293762"/>
            <a:chOff x="0" y="0"/>
            <a:chExt cx="24495316" cy="17250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95311" cy="1725022"/>
            </a:xfrm>
            <a:custGeom>
              <a:avLst/>
              <a:gdLst/>
              <a:ahLst/>
              <a:cxnLst/>
              <a:rect r="r" b="b" t="t" l="l"/>
              <a:pathLst>
                <a:path h="1725022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1725022"/>
                  </a:lnTo>
                  <a:lnTo>
                    <a:pt x="0" y="17250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6687" r="0" b="-22668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4495316" cy="17250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149"/>
                </a:lnSpc>
              </a:pPr>
              <a:r>
                <a:rPr lang="en-US" sz="6791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Symptoms &amp; daily impact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89" y="4761062"/>
            <a:ext cx="18371487" cy="1681896"/>
            <a:chOff x="0" y="0"/>
            <a:chExt cx="24495316" cy="22425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95311" cy="2242529"/>
            </a:xfrm>
            <a:custGeom>
              <a:avLst/>
              <a:gdLst/>
              <a:ahLst/>
              <a:cxnLst/>
              <a:rect r="r" b="b" t="t" l="l"/>
              <a:pathLst>
                <a:path h="2242529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2242529"/>
                  </a:lnTo>
                  <a:lnTo>
                    <a:pt x="0" y="2242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836" r="0" b="-16283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4495316" cy="22425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33"/>
                </a:lnSpc>
              </a:pPr>
              <a:r>
                <a:rPr lang="en-US" sz="3027">
                  <a:solidFill>
                    <a:srgbClr val="69767A"/>
                  </a:solidFill>
                  <a:latin typeface="Aptos"/>
                  <a:ea typeface="Aptos"/>
                  <a:cs typeface="Aptos"/>
                  <a:sym typeface="Aptos"/>
                </a:rPr>
                <a:t>Describe what has changed, how often it happens, and what it actually means for your everyday life.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4620">
            <a:off x="1461411" y="28380471"/>
            <a:ext cx="19950979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474889" y="28669869"/>
            <a:ext cx="15007695" cy="517503"/>
            <a:chOff x="0" y="0"/>
            <a:chExt cx="20010260" cy="6900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10255" cy="690009"/>
            </a:xfrm>
            <a:custGeom>
              <a:avLst/>
              <a:gdLst/>
              <a:ahLst/>
              <a:cxnLst/>
              <a:rect r="r" b="b" t="t" l="l"/>
              <a:pathLst>
                <a:path h="690009" w="20010255">
                  <a:moveTo>
                    <a:pt x="0" y="0"/>
                  </a:moveTo>
                  <a:lnTo>
                    <a:pt x="20010255" y="0"/>
                  </a:lnTo>
                  <a:lnTo>
                    <a:pt x="20010255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5066" r="0" b="-51506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0010260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348" i="true">
                  <a:solidFill>
                    <a:srgbClr val="69767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A little preparation can make a big difference.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7595228" y="28643990"/>
            <a:ext cx="2328777" cy="517503"/>
            <a:chOff x="0" y="0"/>
            <a:chExt cx="3105036" cy="6900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05040" cy="690009"/>
            </a:xfrm>
            <a:custGeom>
              <a:avLst/>
              <a:gdLst/>
              <a:ahLst/>
              <a:cxnLst/>
              <a:rect r="r" b="b" t="t" l="l"/>
              <a:pathLst>
                <a:path h="690009" w="3105040">
                  <a:moveTo>
                    <a:pt x="0" y="0"/>
                  </a:moveTo>
                  <a:lnTo>
                    <a:pt x="3105040" y="0"/>
                  </a:lnTo>
                  <a:lnTo>
                    <a:pt x="3105040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682" r="0" b="-376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3105036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818"/>
                </a:lnSpc>
              </a:pPr>
              <a:r>
                <a:rPr lang="en-US" sz="2348">
                  <a:solidFill>
                    <a:srgbClr val="BD9B9D"/>
                  </a:solidFill>
                  <a:latin typeface="Aptos"/>
                  <a:ea typeface="Aptos"/>
                  <a:cs typeface="Aptos"/>
                  <a:sym typeface="Aptos"/>
                </a:rPr>
                <a:t>02 / 07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74889" y="6831082"/>
            <a:ext cx="18423236" cy="698630"/>
            <a:chOff x="0" y="0"/>
            <a:chExt cx="24564315" cy="93150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SYMPTOM / ISSUE + WHEN IT STARTED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60516" y="7696476"/>
            <a:ext cx="18451982" cy="2383403"/>
            <a:chOff x="0" y="0"/>
            <a:chExt cx="24602643" cy="317787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4602694" cy="3177921"/>
            </a:xfrm>
            <a:custGeom>
              <a:avLst/>
              <a:gdLst/>
              <a:ahLst/>
              <a:cxnLst/>
              <a:rect r="r" b="b" t="t" l="l"/>
              <a:pathLst>
                <a:path h="3177921" w="24602694">
                  <a:moveTo>
                    <a:pt x="0" y="419100"/>
                  </a:moveTo>
                  <a:cubicBezTo>
                    <a:pt x="0" y="187579"/>
                    <a:pt x="187579" y="0"/>
                    <a:pt x="419100" y="0"/>
                  </a:cubicBezTo>
                  <a:lnTo>
                    <a:pt x="24183594" y="0"/>
                  </a:lnTo>
                  <a:cubicBezTo>
                    <a:pt x="24414987" y="0"/>
                    <a:pt x="24602694" y="187579"/>
                    <a:pt x="24602694" y="419100"/>
                  </a:cubicBezTo>
                  <a:lnTo>
                    <a:pt x="24602694" y="2758821"/>
                  </a:lnTo>
                  <a:cubicBezTo>
                    <a:pt x="24602694" y="2990215"/>
                    <a:pt x="24415114" y="3177921"/>
                    <a:pt x="24183594" y="3177921"/>
                  </a:cubicBezTo>
                  <a:lnTo>
                    <a:pt x="419100" y="3177921"/>
                  </a:lnTo>
                  <a:cubicBezTo>
                    <a:pt x="187706" y="3177921"/>
                    <a:pt x="0" y="2990342"/>
                    <a:pt x="0" y="2758821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25" id="25"/>
          <p:cNvSpPr/>
          <p:nvPr/>
        </p:nvSpPr>
        <p:spPr>
          <a:xfrm rot="5220">
            <a:off x="1875415" y="862034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rot="5220">
            <a:off x="1875415" y="9224105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7" id="27"/>
          <p:cNvGrpSpPr/>
          <p:nvPr/>
        </p:nvGrpSpPr>
        <p:grpSpPr>
          <a:xfrm rot="0">
            <a:off x="1474889" y="10712387"/>
            <a:ext cx="18423236" cy="698630"/>
            <a:chOff x="0" y="0"/>
            <a:chExt cx="24564315" cy="93150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FREQUENCY, DURATION, PATTERNS + POSSIBLE TRIGGERS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60516" y="11577771"/>
            <a:ext cx="18451982" cy="2745657"/>
            <a:chOff x="0" y="0"/>
            <a:chExt cx="24602643" cy="366087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4602694" cy="3660902"/>
            </a:xfrm>
            <a:custGeom>
              <a:avLst/>
              <a:gdLst/>
              <a:ahLst/>
              <a:cxnLst/>
              <a:rect r="r" b="b" t="t" l="l"/>
              <a:pathLst>
                <a:path h="3660902" w="24602694">
                  <a:moveTo>
                    <a:pt x="0" y="418465"/>
                  </a:moveTo>
                  <a:cubicBezTo>
                    <a:pt x="0" y="187325"/>
                    <a:pt x="187325" y="0"/>
                    <a:pt x="418465" y="0"/>
                  </a:cubicBezTo>
                  <a:lnTo>
                    <a:pt x="24184229" y="0"/>
                  </a:lnTo>
                  <a:cubicBezTo>
                    <a:pt x="24415369" y="0"/>
                    <a:pt x="24602694" y="187325"/>
                    <a:pt x="24602694" y="418465"/>
                  </a:cubicBezTo>
                  <a:lnTo>
                    <a:pt x="24602694" y="3242437"/>
                  </a:lnTo>
                  <a:cubicBezTo>
                    <a:pt x="24602694" y="3473577"/>
                    <a:pt x="24415369" y="3660902"/>
                    <a:pt x="24184229" y="3660902"/>
                  </a:cubicBezTo>
                  <a:lnTo>
                    <a:pt x="418465" y="3660902"/>
                  </a:lnTo>
                  <a:cubicBezTo>
                    <a:pt x="187325" y="3660902"/>
                    <a:pt x="0" y="3473577"/>
                    <a:pt x="0" y="3242437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32" id="32"/>
          <p:cNvSpPr/>
          <p:nvPr/>
        </p:nvSpPr>
        <p:spPr>
          <a:xfrm rot="5220">
            <a:off x="1875415" y="12441269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 rot="5220">
            <a:off x="1875415" y="12984651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 rot="5220">
            <a:off x="1875415" y="1352803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5" id="35"/>
          <p:cNvGrpSpPr/>
          <p:nvPr/>
        </p:nvGrpSpPr>
        <p:grpSpPr>
          <a:xfrm rot="0">
            <a:off x="1474889" y="15007695"/>
            <a:ext cx="18423236" cy="698630"/>
            <a:chOff x="0" y="0"/>
            <a:chExt cx="24564315" cy="931507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WHAT HELPS, WHAT MAKES IT WORSE + WHAT I HAVE TRIED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460516" y="15873079"/>
            <a:ext cx="18451982" cy="2642159"/>
            <a:chOff x="0" y="0"/>
            <a:chExt cx="24602643" cy="352287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4602695" cy="3522980"/>
            </a:xfrm>
            <a:custGeom>
              <a:avLst/>
              <a:gdLst/>
              <a:ahLst/>
              <a:cxnLst/>
              <a:rect r="r" b="b" t="t" l="l"/>
              <a:pathLst>
                <a:path h="3522980" w="24602695">
                  <a:moveTo>
                    <a:pt x="0" y="418592"/>
                  </a:moveTo>
                  <a:cubicBezTo>
                    <a:pt x="0" y="187452"/>
                    <a:pt x="187452" y="0"/>
                    <a:pt x="418592" y="0"/>
                  </a:cubicBezTo>
                  <a:lnTo>
                    <a:pt x="24184102" y="0"/>
                  </a:lnTo>
                  <a:cubicBezTo>
                    <a:pt x="24415243" y="0"/>
                    <a:pt x="24602695" y="187452"/>
                    <a:pt x="24602695" y="418592"/>
                  </a:cubicBezTo>
                  <a:lnTo>
                    <a:pt x="24602695" y="3104388"/>
                  </a:lnTo>
                  <a:cubicBezTo>
                    <a:pt x="24602695" y="3335528"/>
                    <a:pt x="24415243" y="3522980"/>
                    <a:pt x="24184102" y="3522980"/>
                  </a:cubicBezTo>
                  <a:lnTo>
                    <a:pt x="418592" y="3522980"/>
                  </a:lnTo>
                  <a:cubicBezTo>
                    <a:pt x="187452" y="3522853"/>
                    <a:pt x="0" y="3335528"/>
                    <a:pt x="0" y="3104388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40" id="40"/>
          <p:cNvSpPr/>
          <p:nvPr/>
        </p:nvSpPr>
        <p:spPr>
          <a:xfrm rot="5220">
            <a:off x="1875415" y="16710698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 rot="5220">
            <a:off x="1875415" y="17228210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rot="5220">
            <a:off x="1875415" y="1774571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3" id="43"/>
          <p:cNvGrpSpPr/>
          <p:nvPr/>
        </p:nvGrpSpPr>
        <p:grpSpPr>
          <a:xfrm rot="0">
            <a:off x="1474889" y="19225374"/>
            <a:ext cx="18423236" cy="698630"/>
            <a:chOff x="0" y="0"/>
            <a:chExt cx="24564315" cy="93150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ON A BETTER DAY, THIS LOOKS LIKE...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460516" y="20090759"/>
            <a:ext cx="18451982" cy="2098777"/>
            <a:chOff x="0" y="0"/>
            <a:chExt cx="24602643" cy="2798369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4602568" cy="2798318"/>
            </a:xfrm>
            <a:custGeom>
              <a:avLst/>
              <a:gdLst/>
              <a:ahLst/>
              <a:cxnLst/>
              <a:rect r="r" b="b" t="t" l="l"/>
              <a:pathLst>
                <a:path h="2798318" w="24602568">
                  <a:moveTo>
                    <a:pt x="0" y="419735"/>
                  </a:moveTo>
                  <a:cubicBezTo>
                    <a:pt x="0" y="187960"/>
                    <a:pt x="187960" y="0"/>
                    <a:pt x="419735" y="0"/>
                  </a:cubicBezTo>
                  <a:lnTo>
                    <a:pt x="24182832" y="0"/>
                  </a:lnTo>
                  <a:cubicBezTo>
                    <a:pt x="24414607" y="0"/>
                    <a:pt x="24602568" y="187960"/>
                    <a:pt x="24602568" y="419735"/>
                  </a:cubicBezTo>
                  <a:lnTo>
                    <a:pt x="24602568" y="2378583"/>
                  </a:lnTo>
                  <a:cubicBezTo>
                    <a:pt x="24602568" y="2610358"/>
                    <a:pt x="24414607" y="2798318"/>
                    <a:pt x="24182832" y="2798318"/>
                  </a:cubicBezTo>
                  <a:lnTo>
                    <a:pt x="419735" y="2798318"/>
                  </a:lnTo>
                  <a:cubicBezTo>
                    <a:pt x="187960" y="2798318"/>
                    <a:pt x="0" y="2610485"/>
                    <a:pt x="0" y="2378583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48" id="48"/>
          <p:cNvSpPr/>
          <p:nvPr/>
        </p:nvSpPr>
        <p:spPr>
          <a:xfrm rot="5220">
            <a:off x="1875415" y="20919758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9" id="49"/>
          <p:cNvSpPr/>
          <p:nvPr/>
        </p:nvSpPr>
        <p:spPr>
          <a:xfrm rot="5220">
            <a:off x="1875415" y="21428631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0" id="50"/>
          <p:cNvGrpSpPr/>
          <p:nvPr/>
        </p:nvGrpSpPr>
        <p:grpSpPr>
          <a:xfrm rot="0">
            <a:off x="1474889" y="22796163"/>
            <a:ext cx="18423236" cy="698630"/>
            <a:chOff x="0" y="0"/>
            <a:chExt cx="24564315" cy="931507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ON A WORSE DAY, THIS LOOKS LIKE...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460516" y="23661548"/>
            <a:ext cx="18451982" cy="2098777"/>
            <a:chOff x="0" y="0"/>
            <a:chExt cx="24602643" cy="2798369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4602568" cy="2798318"/>
            </a:xfrm>
            <a:custGeom>
              <a:avLst/>
              <a:gdLst/>
              <a:ahLst/>
              <a:cxnLst/>
              <a:rect r="r" b="b" t="t" l="l"/>
              <a:pathLst>
                <a:path h="2798318" w="24602568">
                  <a:moveTo>
                    <a:pt x="0" y="419735"/>
                  </a:moveTo>
                  <a:cubicBezTo>
                    <a:pt x="0" y="187960"/>
                    <a:pt x="187960" y="0"/>
                    <a:pt x="419735" y="0"/>
                  </a:cubicBezTo>
                  <a:lnTo>
                    <a:pt x="24182832" y="0"/>
                  </a:lnTo>
                  <a:cubicBezTo>
                    <a:pt x="24414607" y="0"/>
                    <a:pt x="24602568" y="187960"/>
                    <a:pt x="24602568" y="419735"/>
                  </a:cubicBezTo>
                  <a:lnTo>
                    <a:pt x="24602568" y="2378583"/>
                  </a:lnTo>
                  <a:cubicBezTo>
                    <a:pt x="24602568" y="2610358"/>
                    <a:pt x="24414607" y="2798318"/>
                    <a:pt x="24182832" y="2798318"/>
                  </a:cubicBezTo>
                  <a:lnTo>
                    <a:pt x="419735" y="2798318"/>
                  </a:lnTo>
                  <a:cubicBezTo>
                    <a:pt x="187960" y="2798318"/>
                    <a:pt x="0" y="2610485"/>
                    <a:pt x="0" y="2378583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55" id="55"/>
          <p:cNvSpPr/>
          <p:nvPr/>
        </p:nvSpPr>
        <p:spPr>
          <a:xfrm rot="5220">
            <a:off x="1875415" y="24490547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6" id="56"/>
          <p:cNvSpPr/>
          <p:nvPr/>
        </p:nvSpPr>
        <p:spPr>
          <a:xfrm rot="5220">
            <a:off x="1875415" y="24999429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7" id="57"/>
          <p:cNvGrpSpPr/>
          <p:nvPr/>
        </p:nvGrpSpPr>
        <p:grpSpPr>
          <a:xfrm rot="0">
            <a:off x="1460516" y="26559586"/>
            <a:ext cx="18451982" cy="1400146"/>
            <a:chOff x="0" y="0"/>
            <a:chExt cx="24602643" cy="1866862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24602568" cy="1866773"/>
            </a:xfrm>
            <a:custGeom>
              <a:avLst/>
              <a:gdLst/>
              <a:ahLst/>
              <a:cxnLst/>
              <a:rect r="r" b="b" t="t" l="l"/>
              <a:pathLst>
                <a:path h="1866773" w="24602568">
                  <a:moveTo>
                    <a:pt x="0" y="422656"/>
                  </a:moveTo>
                  <a:cubicBezTo>
                    <a:pt x="0" y="189230"/>
                    <a:pt x="189230" y="0"/>
                    <a:pt x="422656" y="0"/>
                  </a:cubicBezTo>
                  <a:lnTo>
                    <a:pt x="24179912" y="0"/>
                  </a:lnTo>
                  <a:cubicBezTo>
                    <a:pt x="24413338" y="0"/>
                    <a:pt x="24602568" y="189230"/>
                    <a:pt x="24602568" y="422656"/>
                  </a:cubicBezTo>
                  <a:lnTo>
                    <a:pt x="24602568" y="1444117"/>
                  </a:lnTo>
                  <a:cubicBezTo>
                    <a:pt x="24602568" y="1677543"/>
                    <a:pt x="24413338" y="1866773"/>
                    <a:pt x="24179912" y="1866773"/>
                  </a:cubicBezTo>
                  <a:lnTo>
                    <a:pt x="422656" y="1866773"/>
                  </a:lnTo>
                  <a:cubicBezTo>
                    <a:pt x="189230" y="1866900"/>
                    <a:pt x="0" y="1677670"/>
                    <a:pt x="0" y="1444117"/>
                  </a:cubicBezTo>
                  <a:close/>
                </a:path>
              </a:pathLst>
            </a:custGeom>
            <a:solidFill>
              <a:srgbClr val="DCD1CB"/>
            </a:solidFill>
            <a:ln w="28750" cap="sq">
              <a:solidFill>
                <a:srgbClr val="DCD1CB"/>
              </a:solidFill>
              <a:prstDash val="solid"/>
              <a:miter/>
            </a:ln>
          </p:spPr>
        </p:sp>
      </p:grpSp>
      <p:grpSp>
        <p:nvGrpSpPr>
          <p:cNvPr name="Group 59" id="59"/>
          <p:cNvGrpSpPr/>
          <p:nvPr/>
        </p:nvGrpSpPr>
        <p:grpSpPr>
          <a:xfrm rot="0">
            <a:off x="1940652" y="26884465"/>
            <a:ext cx="17465850" cy="750389"/>
            <a:chOff x="0" y="0"/>
            <a:chExt cx="23287800" cy="1000519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3287796" cy="1000513"/>
            </a:xfrm>
            <a:custGeom>
              <a:avLst/>
              <a:gdLst/>
              <a:ahLst/>
              <a:cxnLst/>
              <a:rect r="r" b="b" t="t" l="l"/>
              <a:pathLst>
                <a:path h="1000513" w="23287796">
                  <a:moveTo>
                    <a:pt x="0" y="0"/>
                  </a:moveTo>
                  <a:lnTo>
                    <a:pt x="23287796" y="0"/>
                  </a:lnTo>
                  <a:lnTo>
                    <a:pt x="23287796" y="1000513"/>
                  </a:lnTo>
                  <a:lnTo>
                    <a:pt x="0" y="10005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530" r="0" b="-403531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0"/>
              <a:ext cx="23287800" cy="10005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sz="2546" i="true">
                  <a:solidFill>
                    <a:srgbClr val="35464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Helpful examples: walking, lifting, eating, sleep, work, personal care or recovery time.</a:t>
              </a:r>
            </a:p>
          </p:txBody>
        </p:sp>
      </p:grpSp>
      <p:sp>
        <p:nvSpPr>
          <p:cNvPr name="Freeform 62" id="62"/>
          <p:cNvSpPr/>
          <p:nvPr/>
        </p:nvSpPr>
        <p:spPr>
          <a:xfrm flipH="false" flipV="false" rot="0">
            <a:off x="1314442" y="1072405"/>
            <a:ext cx="4306276" cy="691548"/>
          </a:xfrm>
          <a:custGeom>
            <a:avLst/>
            <a:gdLst/>
            <a:ahLst/>
            <a:cxnLst/>
            <a:rect r="r" b="b" t="t" l="l"/>
            <a:pathLst>
              <a:path h="691548" w="4306276">
                <a:moveTo>
                  <a:pt x="0" y="0"/>
                </a:moveTo>
                <a:lnTo>
                  <a:pt x="4306276" y="0"/>
                </a:lnTo>
                <a:lnTo>
                  <a:pt x="4306276" y="691549"/>
                </a:lnTo>
                <a:lnTo>
                  <a:pt x="0" y="6915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65703" r="0" b="-174338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373" y="-14373"/>
            <a:ext cx="21427650" cy="442760"/>
            <a:chOff x="0" y="0"/>
            <a:chExt cx="28570199" cy="5903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70172" cy="590296"/>
            </a:xfrm>
            <a:custGeom>
              <a:avLst/>
              <a:gdLst/>
              <a:ahLst/>
              <a:cxnLst/>
              <a:rect r="r" b="b" t="t" l="l"/>
              <a:pathLst>
                <a:path h="590296" w="28570172">
                  <a:moveTo>
                    <a:pt x="0" y="295148"/>
                  </a:moveTo>
                  <a:cubicBezTo>
                    <a:pt x="0" y="132207"/>
                    <a:pt x="132207" y="0"/>
                    <a:pt x="295148" y="0"/>
                  </a:cubicBezTo>
                  <a:lnTo>
                    <a:pt x="28275025" y="0"/>
                  </a:lnTo>
                  <a:cubicBezTo>
                    <a:pt x="28438094" y="0"/>
                    <a:pt x="28570172" y="132207"/>
                    <a:pt x="28570172" y="295148"/>
                  </a:cubicBezTo>
                  <a:cubicBezTo>
                    <a:pt x="28570172" y="458089"/>
                    <a:pt x="28437967" y="590296"/>
                    <a:pt x="28275025" y="590296"/>
                  </a:cubicBezTo>
                  <a:lnTo>
                    <a:pt x="295148" y="590296"/>
                  </a:lnTo>
                  <a:cubicBezTo>
                    <a:pt x="132207" y="590296"/>
                    <a:pt x="0" y="458216"/>
                    <a:pt x="0" y="295148"/>
                  </a:cubicBezTo>
                  <a:close/>
                </a:path>
              </a:pathLst>
            </a:custGeom>
            <a:solidFill>
              <a:srgbClr val="BD9B9D"/>
            </a:solidFill>
            <a:ln w="28750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474889" y="2173529"/>
            <a:ext cx="17595228" cy="595132"/>
            <a:chOff x="0" y="0"/>
            <a:chExt cx="23460304" cy="7935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460298" cy="793510"/>
            </a:xfrm>
            <a:custGeom>
              <a:avLst/>
              <a:gdLst/>
              <a:ahLst/>
              <a:cxnLst/>
              <a:rect r="r" b="b" t="t" l="l"/>
              <a:pathLst>
                <a:path h="793510" w="23460298">
                  <a:moveTo>
                    <a:pt x="0" y="0"/>
                  </a:moveTo>
                  <a:lnTo>
                    <a:pt x="23460298" y="0"/>
                  </a:lnTo>
                  <a:lnTo>
                    <a:pt x="23460298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26079" r="0" b="-52607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3460304" cy="7935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6"/>
                </a:lnSpc>
              </a:pPr>
              <a:r>
                <a:rPr lang="en-US" b="true" sz="2405" spc="367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MEDICAL APPOINTMENT PREPARATION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89" y="3182664"/>
            <a:ext cx="18371487" cy="1293762"/>
            <a:chOff x="0" y="0"/>
            <a:chExt cx="24495316" cy="17250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95311" cy="1725022"/>
            </a:xfrm>
            <a:custGeom>
              <a:avLst/>
              <a:gdLst/>
              <a:ahLst/>
              <a:cxnLst/>
              <a:rect r="r" b="b" t="t" l="l"/>
              <a:pathLst>
                <a:path h="1725022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1725022"/>
                  </a:lnTo>
                  <a:lnTo>
                    <a:pt x="0" y="17250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6687" r="0" b="-22668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4495316" cy="17250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149"/>
                </a:lnSpc>
              </a:pPr>
              <a:r>
                <a:rPr lang="en-US" sz="6791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Relevant medical history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89" y="4761062"/>
            <a:ext cx="18371487" cy="1681896"/>
            <a:chOff x="0" y="0"/>
            <a:chExt cx="24495316" cy="22425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95311" cy="2242529"/>
            </a:xfrm>
            <a:custGeom>
              <a:avLst/>
              <a:gdLst/>
              <a:ahLst/>
              <a:cxnLst/>
              <a:rect r="r" b="b" t="t" l="l"/>
              <a:pathLst>
                <a:path h="2242529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2242529"/>
                  </a:lnTo>
                  <a:lnTo>
                    <a:pt x="0" y="2242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836" r="0" b="-16283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4495316" cy="22425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33"/>
                </a:lnSpc>
              </a:pPr>
              <a:r>
                <a:rPr lang="en-US" sz="3027">
                  <a:solidFill>
                    <a:srgbClr val="69767A"/>
                  </a:solidFill>
                  <a:latin typeface="Aptos"/>
                  <a:ea typeface="Aptos"/>
                  <a:cs typeface="Aptos"/>
                  <a:sym typeface="Aptos"/>
                </a:rPr>
                <a:t>Only include what is relevant to this appointment. Keep a fuller medical summary separately if useful.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4620">
            <a:off x="1461411" y="28380471"/>
            <a:ext cx="19950979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474889" y="28669869"/>
            <a:ext cx="15007695" cy="517503"/>
            <a:chOff x="0" y="0"/>
            <a:chExt cx="20010260" cy="6900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10255" cy="690009"/>
            </a:xfrm>
            <a:custGeom>
              <a:avLst/>
              <a:gdLst/>
              <a:ahLst/>
              <a:cxnLst/>
              <a:rect r="r" b="b" t="t" l="l"/>
              <a:pathLst>
                <a:path h="690009" w="20010255">
                  <a:moveTo>
                    <a:pt x="0" y="0"/>
                  </a:moveTo>
                  <a:lnTo>
                    <a:pt x="20010255" y="0"/>
                  </a:lnTo>
                  <a:lnTo>
                    <a:pt x="20010255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5066" r="0" b="-51506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0010260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348" i="true">
                  <a:solidFill>
                    <a:srgbClr val="69767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A little preparation can make a big difference.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7595228" y="28643990"/>
            <a:ext cx="2328777" cy="517503"/>
            <a:chOff x="0" y="0"/>
            <a:chExt cx="3105036" cy="6900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05040" cy="690009"/>
            </a:xfrm>
            <a:custGeom>
              <a:avLst/>
              <a:gdLst/>
              <a:ahLst/>
              <a:cxnLst/>
              <a:rect r="r" b="b" t="t" l="l"/>
              <a:pathLst>
                <a:path h="690009" w="3105040">
                  <a:moveTo>
                    <a:pt x="0" y="0"/>
                  </a:moveTo>
                  <a:lnTo>
                    <a:pt x="3105040" y="0"/>
                  </a:lnTo>
                  <a:lnTo>
                    <a:pt x="3105040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682" r="0" b="-376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3105036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818"/>
                </a:lnSpc>
              </a:pPr>
              <a:r>
                <a:rPr lang="en-US" sz="2348">
                  <a:solidFill>
                    <a:srgbClr val="BD9B9D"/>
                  </a:solidFill>
                  <a:latin typeface="Aptos"/>
                  <a:ea typeface="Aptos"/>
                  <a:cs typeface="Aptos"/>
                  <a:sym typeface="Aptos"/>
                </a:rPr>
                <a:t>03 / 07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74889" y="6882841"/>
            <a:ext cx="18423236" cy="698630"/>
            <a:chOff x="0" y="0"/>
            <a:chExt cx="24564315" cy="93150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DIAGNOSES + RELEVANT PAST HISTORY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60516" y="7748226"/>
            <a:ext cx="18451982" cy="3677174"/>
            <a:chOff x="0" y="0"/>
            <a:chExt cx="24602643" cy="490289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4602694" cy="4902962"/>
            </a:xfrm>
            <a:custGeom>
              <a:avLst/>
              <a:gdLst/>
              <a:ahLst/>
              <a:cxnLst/>
              <a:rect r="r" b="b" t="t" l="l"/>
              <a:pathLst>
                <a:path h="4902962" w="24602694">
                  <a:moveTo>
                    <a:pt x="0" y="417322"/>
                  </a:moveTo>
                  <a:cubicBezTo>
                    <a:pt x="0" y="186817"/>
                    <a:pt x="186817" y="0"/>
                    <a:pt x="417322" y="0"/>
                  </a:cubicBezTo>
                  <a:lnTo>
                    <a:pt x="24185372" y="0"/>
                  </a:lnTo>
                  <a:cubicBezTo>
                    <a:pt x="24415877" y="0"/>
                    <a:pt x="24602694" y="186817"/>
                    <a:pt x="24602694" y="417322"/>
                  </a:cubicBezTo>
                  <a:lnTo>
                    <a:pt x="24602694" y="4485640"/>
                  </a:lnTo>
                  <a:cubicBezTo>
                    <a:pt x="24602694" y="4716145"/>
                    <a:pt x="24415877" y="4902962"/>
                    <a:pt x="24185372" y="4902962"/>
                  </a:cubicBezTo>
                  <a:lnTo>
                    <a:pt x="417322" y="4902962"/>
                  </a:lnTo>
                  <a:cubicBezTo>
                    <a:pt x="186817" y="4902835"/>
                    <a:pt x="0" y="4716018"/>
                    <a:pt x="0" y="4485640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25" id="25"/>
          <p:cNvSpPr/>
          <p:nvPr/>
        </p:nvSpPr>
        <p:spPr>
          <a:xfrm rot="5220">
            <a:off x="1875415" y="868935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rot="5220">
            <a:off x="1875415" y="931035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 rot="5220">
            <a:off x="1875415" y="9931365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 rot="5220">
            <a:off x="1875415" y="1055237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474889" y="12187276"/>
            <a:ext cx="18423236" cy="698630"/>
            <a:chOff x="0" y="0"/>
            <a:chExt cx="24564315" cy="93150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SURGERIES, ADMISSIONS OR IMPORTANT COMPLICATIONS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460516" y="13052669"/>
            <a:ext cx="18451982" cy="2305783"/>
            <a:chOff x="0" y="0"/>
            <a:chExt cx="24602643" cy="307437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4602694" cy="3074416"/>
            </a:xfrm>
            <a:custGeom>
              <a:avLst/>
              <a:gdLst/>
              <a:ahLst/>
              <a:cxnLst/>
              <a:rect r="r" b="b" t="t" l="l"/>
              <a:pathLst>
                <a:path h="3074416" w="24602694">
                  <a:moveTo>
                    <a:pt x="0" y="419227"/>
                  </a:moveTo>
                  <a:cubicBezTo>
                    <a:pt x="0" y="187706"/>
                    <a:pt x="187706" y="0"/>
                    <a:pt x="419227" y="0"/>
                  </a:cubicBezTo>
                  <a:lnTo>
                    <a:pt x="24183467" y="0"/>
                  </a:lnTo>
                  <a:cubicBezTo>
                    <a:pt x="24414987" y="0"/>
                    <a:pt x="24602694" y="187706"/>
                    <a:pt x="24602694" y="419227"/>
                  </a:cubicBezTo>
                  <a:lnTo>
                    <a:pt x="24602694" y="2655189"/>
                  </a:lnTo>
                  <a:cubicBezTo>
                    <a:pt x="24602694" y="2886710"/>
                    <a:pt x="24414987" y="3074416"/>
                    <a:pt x="24183467" y="3074416"/>
                  </a:cubicBezTo>
                  <a:lnTo>
                    <a:pt x="419227" y="3074416"/>
                  </a:lnTo>
                  <a:cubicBezTo>
                    <a:pt x="187706" y="3074416"/>
                    <a:pt x="0" y="2886710"/>
                    <a:pt x="0" y="2655189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34" id="34"/>
          <p:cNvSpPr/>
          <p:nvPr/>
        </p:nvSpPr>
        <p:spPr>
          <a:xfrm rot="5220">
            <a:off x="1875415" y="13950667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 rot="5220">
            <a:off x="1875415" y="14528549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6" id="36"/>
          <p:cNvGrpSpPr/>
          <p:nvPr/>
        </p:nvGrpSpPr>
        <p:grpSpPr>
          <a:xfrm rot="0">
            <a:off x="1474889" y="16068580"/>
            <a:ext cx="18423236" cy="698630"/>
            <a:chOff x="0" y="0"/>
            <a:chExt cx="24564315" cy="931507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KEY SPECIALISTS, TESTS, RESULTS OR CLINIC LETTERS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460516" y="16933964"/>
            <a:ext cx="18451982" cy="3237290"/>
            <a:chOff x="0" y="0"/>
            <a:chExt cx="24602643" cy="4316387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4602694" cy="4316349"/>
            </a:xfrm>
            <a:custGeom>
              <a:avLst/>
              <a:gdLst/>
              <a:ahLst/>
              <a:cxnLst/>
              <a:rect r="r" b="b" t="t" l="l"/>
              <a:pathLst>
                <a:path h="4316349" w="24602694">
                  <a:moveTo>
                    <a:pt x="0" y="417703"/>
                  </a:moveTo>
                  <a:cubicBezTo>
                    <a:pt x="0" y="187071"/>
                    <a:pt x="187071" y="0"/>
                    <a:pt x="417703" y="0"/>
                  </a:cubicBezTo>
                  <a:lnTo>
                    <a:pt x="24184990" y="0"/>
                  </a:lnTo>
                  <a:cubicBezTo>
                    <a:pt x="24415623" y="0"/>
                    <a:pt x="24602694" y="187071"/>
                    <a:pt x="24602694" y="417703"/>
                  </a:cubicBezTo>
                  <a:lnTo>
                    <a:pt x="24602694" y="3898646"/>
                  </a:lnTo>
                  <a:cubicBezTo>
                    <a:pt x="24602694" y="4129278"/>
                    <a:pt x="24415623" y="4316349"/>
                    <a:pt x="24184990" y="4316349"/>
                  </a:cubicBezTo>
                  <a:lnTo>
                    <a:pt x="417703" y="4316349"/>
                  </a:lnTo>
                  <a:cubicBezTo>
                    <a:pt x="187071" y="4316349"/>
                    <a:pt x="0" y="4129405"/>
                    <a:pt x="0" y="3898646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41" id="41"/>
          <p:cNvSpPr/>
          <p:nvPr/>
        </p:nvSpPr>
        <p:spPr>
          <a:xfrm rot="5220">
            <a:off x="1875415" y="1792037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rot="5220">
            <a:off x="1875415" y="1858666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3" id="43"/>
          <p:cNvSpPr/>
          <p:nvPr/>
        </p:nvSpPr>
        <p:spPr>
          <a:xfrm rot="5220">
            <a:off x="1875415" y="19252949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4" id="44"/>
          <p:cNvGrpSpPr/>
          <p:nvPr/>
        </p:nvGrpSpPr>
        <p:grpSpPr>
          <a:xfrm rot="0">
            <a:off x="1474889" y="20907270"/>
            <a:ext cx="18423236" cy="698630"/>
            <a:chOff x="0" y="0"/>
            <a:chExt cx="24564315" cy="931507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ALLERGIES, SENSITIVITIES + PREVIOUS REACTIONS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460516" y="21772655"/>
            <a:ext cx="18451982" cy="2900915"/>
            <a:chOff x="0" y="0"/>
            <a:chExt cx="24602643" cy="3867887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4602695" cy="3867912"/>
            </a:xfrm>
            <a:custGeom>
              <a:avLst/>
              <a:gdLst/>
              <a:ahLst/>
              <a:cxnLst/>
              <a:rect r="r" b="b" t="t" l="l"/>
              <a:pathLst>
                <a:path h="3867912" w="24602695">
                  <a:moveTo>
                    <a:pt x="0" y="418211"/>
                  </a:moveTo>
                  <a:cubicBezTo>
                    <a:pt x="0" y="187198"/>
                    <a:pt x="187198" y="0"/>
                    <a:pt x="418211" y="0"/>
                  </a:cubicBezTo>
                  <a:lnTo>
                    <a:pt x="24184483" y="0"/>
                  </a:lnTo>
                  <a:cubicBezTo>
                    <a:pt x="24415370" y="0"/>
                    <a:pt x="24602695" y="187198"/>
                    <a:pt x="24602695" y="418211"/>
                  </a:cubicBezTo>
                  <a:lnTo>
                    <a:pt x="24602695" y="3449701"/>
                  </a:lnTo>
                  <a:cubicBezTo>
                    <a:pt x="24602695" y="3680587"/>
                    <a:pt x="24415496" y="3867912"/>
                    <a:pt x="24184483" y="3867912"/>
                  </a:cubicBezTo>
                  <a:lnTo>
                    <a:pt x="418211" y="3867912"/>
                  </a:lnTo>
                  <a:cubicBezTo>
                    <a:pt x="187198" y="3867912"/>
                    <a:pt x="0" y="3680714"/>
                    <a:pt x="0" y="3449701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49" id="49"/>
          <p:cNvSpPr/>
          <p:nvPr/>
        </p:nvSpPr>
        <p:spPr>
          <a:xfrm rot="5220">
            <a:off x="1875415" y="22674967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0" id="50"/>
          <p:cNvSpPr/>
          <p:nvPr/>
        </p:nvSpPr>
        <p:spPr>
          <a:xfrm rot="5220">
            <a:off x="1875415" y="2325715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1" id="51"/>
          <p:cNvSpPr/>
          <p:nvPr/>
        </p:nvSpPr>
        <p:spPr>
          <a:xfrm rot="5220">
            <a:off x="1875415" y="23839351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2" id="52"/>
          <p:cNvGrpSpPr/>
          <p:nvPr/>
        </p:nvGrpSpPr>
        <p:grpSpPr>
          <a:xfrm rot="0">
            <a:off x="1460516" y="26430208"/>
            <a:ext cx="18451982" cy="1400146"/>
            <a:chOff x="0" y="0"/>
            <a:chExt cx="24602643" cy="1866862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24602568" cy="1866773"/>
            </a:xfrm>
            <a:custGeom>
              <a:avLst/>
              <a:gdLst/>
              <a:ahLst/>
              <a:cxnLst/>
              <a:rect r="r" b="b" t="t" l="l"/>
              <a:pathLst>
                <a:path h="1866773" w="24602568">
                  <a:moveTo>
                    <a:pt x="0" y="422656"/>
                  </a:moveTo>
                  <a:cubicBezTo>
                    <a:pt x="0" y="189230"/>
                    <a:pt x="189230" y="0"/>
                    <a:pt x="422656" y="0"/>
                  </a:cubicBezTo>
                  <a:lnTo>
                    <a:pt x="24179912" y="0"/>
                  </a:lnTo>
                  <a:cubicBezTo>
                    <a:pt x="24413338" y="0"/>
                    <a:pt x="24602568" y="189230"/>
                    <a:pt x="24602568" y="422656"/>
                  </a:cubicBezTo>
                  <a:lnTo>
                    <a:pt x="24602568" y="1444117"/>
                  </a:lnTo>
                  <a:cubicBezTo>
                    <a:pt x="24602568" y="1677543"/>
                    <a:pt x="24413338" y="1866773"/>
                    <a:pt x="24179912" y="1866773"/>
                  </a:cubicBezTo>
                  <a:lnTo>
                    <a:pt x="422656" y="1866773"/>
                  </a:lnTo>
                  <a:cubicBezTo>
                    <a:pt x="189230" y="1866900"/>
                    <a:pt x="0" y="1677670"/>
                    <a:pt x="0" y="1444117"/>
                  </a:cubicBezTo>
                  <a:close/>
                </a:path>
              </a:pathLst>
            </a:custGeom>
            <a:solidFill>
              <a:srgbClr val="DCD1CB"/>
            </a:solidFill>
            <a:ln w="28750" cap="sq">
              <a:solidFill>
                <a:srgbClr val="DCD1CB"/>
              </a:solidFill>
              <a:prstDash val="solid"/>
              <a:miter/>
            </a:ln>
          </p:spPr>
        </p:sp>
      </p:grpSp>
      <p:grpSp>
        <p:nvGrpSpPr>
          <p:cNvPr name="Group 54" id="54"/>
          <p:cNvGrpSpPr/>
          <p:nvPr/>
        </p:nvGrpSpPr>
        <p:grpSpPr>
          <a:xfrm rot="0">
            <a:off x="1940652" y="26755087"/>
            <a:ext cx="17465850" cy="750389"/>
            <a:chOff x="0" y="0"/>
            <a:chExt cx="23287800" cy="1000519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3287796" cy="1000513"/>
            </a:xfrm>
            <a:custGeom>
              <a:avLst/>
              <a:gdLst/>
              <a:ahLst/>
              <a:cxnLst/>
              <a:rect r="r" b="b" t="t" l="l"/>
              <a:pathLst>
                <a:path h="1000513" w="23287796">
                  <a:moveTo>
                    <a:pt x="0" y="0"/>
                  </a:moveTo>
                  <a:lnTo>
                    <a:pt x="23287796" y="0"/>
                  </a:lnTo>
                  <a:lnTo>
                    <a:pt x="23287796" y="1000513"/>
                  </a:lnTo>
                  <a:lnTo>
                    <a:pt x="0" y="10005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530" r="0" b="-403531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0"/>
              <a:ext cx="23287800" cy="10005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sz="2546" i="true">
                  <a:solidFill>
                    <a:srgbClr val="35464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Include any baseline symptoms or conditions that could affect treatment decisions.</a:t>
              </a:r>
            </a:p>
          </p:txBody>
        </p:sp>
      </p:grpSp>
      <p:sp>
        <p:nvSpPr>
          <p:cNvPr name="Freeform 57" id="57"/>
          <p:cNvSpPr/>
          <p:nvPr/>
        </p:nvSpPr>
        <p:spPr>
          <a:xfrm flipH="false" flipV="false" rot="0">
            <a:off x="1314442" y="1072405"/>
            <a:ext cx="4306276" cy="691548"/>
          </a:xfrm>
          <a:custGeom>
            <a:avLst/>
            <a:gdLst/>
            <a:ahLst/>
            <a:cxnLst/>
            <a:rect r="r" b="b" t="t" l="l"/>
            <a:pathLst>
              <a:path h="691548" w="4306276">
                <a:moveTo>
                  <a:pt x="0" y="0"/>
                </a:moveTo>
                <a:lnTo>
                  <a:pt x="4306276" y="0"/>
                </a:lnTo>
                <a:lnTo>
                  <a:pt x="4306276" y="691549"/>
                </a:lnTo>
                <a:lnTo>
                  <a:pt x="0" y="6915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65703" r="0" b="-174338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373" y="-14373"/>
            <a:ext cx="21427650" cy="442760"/>
            <a:chOff x="0" y="0"/>
            <a:chExt cx="28570199" cy="5903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70172" cy="590296"/>
            </a:xfrm>
            <a:custGeom>
              <a:avLst/>
              <a:gdLst/>
              <a:ahLst/>
              <a:cxnLst/>
              <a:rect r="r" b="b" t="t" l="l"/>
              <a:pathLst>
                <a:path h="590296" w="28570172">
                  <a:moveTo>
                    <a:pt x="0" y="295148"/>
                  </a:moveTo>
                  <a:cubicBezTo>
                    <a:pt x="0" y="132207"/>
                    <a:pt x="132207" y="0"/>
                    <a:pt x="295148" y="0"/>
                  </a:cubicBezTo>
                  <a:lnTo>
                    <a:pt x="28275025" y="0"/>
                  </a:lnTo>
                  <a:cubicBezTo>
                    <a:pt x="28438094" y="0"/>
                    <a:pt x="28570172" y="132207"/>
                    <a:pt x="28570172" y="295148"/>
                  </a:cubicBezTo>
                  <a:cubicBezTo>
                    <a:pt x="28570172" y="458089"/>
                    <a:pt x="28437967" y="590296"/>
                    <a:pt x="28275025" y="590296"/>
                  </a:cubicBezTo>
                  <a:lnTo>
                    <a:pt x="295148" y="590296"/>
                  </a:lnTo>
                  <a:cubicBezTo>
                    <a:pt x="132207" y="590296"/>
                    <a:pt x="0" y="458216"/>
                    <a:pt x="0" y="295148"/>
                  </a:cubicBezTo>
                  <a:close/>
                </a:path>
              </a:pathLst>
            </a:custGeom>
            <a:solidFill>
              <a:srgbClr val="BD9B9D"/>
            </a:solidFill>
            <a:ln w="28750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474889" y="2173529"/>
            <a:ext cx="17595228" cy="595132"/>
            <a:chOff x="0" y="0"/>
            <a:chExt cx="23460304" cy="7935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460298" cy="793510"/>
            </a:xfrm>
            <a:custGeom>
              <a:avLst/>
              <a:gdLst/>
              <a:ahLst/>
              <a:cxnLst/>
              <a:rect r="r" b="b" t="t" l="l"/>
              <a:pathLst>
                <a:path h="793510" w="23460298">
                  <a:moveTo>
                    <a:pt x="0" y="0"/>
                  </a:moveTo>
                  <a:lnTo>
                    <a:pt x="23460298" y="0"/>
                  </a:lnTo>
                  <a:lnTo>
                    <a:pt x="23460298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26079" r="0" b="-52607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3460304" cy="7935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6"/>
                </a:lnSpc>
              </a:pPr>
              <a:r>
                <a:rPr lang="en-US" b="true" sz="2405" spc="367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MEDICAL APPOINTMENT PREPARATION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89" y="3182664"/>
            <a:ext cx="18371487" cy="1293762"/>
            <a:chOff x="0" y="0"/>
            <a:chExt cx="24495316" cy="17250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95311" cy="1725022"/>
            </a:xfrm>
            <a:custGeom>
              <a:avLst/>
              <a:gdLst/>
              <a:ahLst/>
              <a:cxnLst/>
              <a:rect r="r" b="b" t="t" l="l"/>
              <a:pathLst>
                <a:path h="1725022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1725022"/>
                  </a:lnTo>
                  <a:lnTo>
                    <a:pt x="0" y="17250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6687" r="0" b="-22668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4495316" cy="17250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149"/>
                </a:lnSpc>
              </a:pPr>
              <a:r>
                <a:rPr lang="en-US" sz="6791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Medications &amp; access needs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89" y="4761062"/>
            <a:ext cx="18371487" cy="1681896"/>
            <a:chOff x="0" y="0"/>
            <a:chExt cx="24495316" cy="22425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95311" cy="2242529"/>
            </a:xfrm>
            <a:custGeom>
              <a:avLst/>
              <a:gdLst/>
              <a:ahLst/>
              <a:cxnLst/>
              <a:rect r="r" b="b" t="t" l="l"/>
              <a:pathLst>
                <a:path h="2242529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2242529"/>
                  </a:lnTo>
                  <a:lnTo>
                    <a:pt x="0" y="2242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836" r="0" b="-16283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4495316" cy="22425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33"/>
                </a:lnSpc>
              </a:pPr>
              <a:r>
                <a:rPr lang="en-US" sz="3027">
                  <a:solidFill>
                    <a:srgbClr val="69767A"/>
                  </a:solidFill>
                  <a:latin typeface="Aptos"/>
                  <a:ea typeface="Aptos"/>
                  <a:cs typeface="Aptos"/>
                  <a:sym typeface="Aptos"/>
                </a:rPr>
                <a:t>Bring an up-to-date medication list. Check any changes and safety questions with your clinical team.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4620">
            <a:off x="1461411" y="28380471"/>
            <a:ext cx="19950979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474889" y="28669869"/>
            <a:ext cx="15007695" cy="517503"/>
            <a:chOff x="0" y="0"/>
            <a:chExt cx="20010260" cy="6900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10255" cy="690009"/>
            </a:xfrm>
            <a:custGeom>
              <a:avLst/>
              <a:gdLst/>
              <a:ahLst/>
              <a:cxnLst/>
              <a:rect r="r" b="b" t="t" l="l"/>
              <a:pathLst>
                <a:path h="690009" w="20010255">
                  <a:moveTo>
                    <a:pt x="0" y="0"/>
                  </a:moveTo>
                  <a:lnTo>
                    <a:pt x="20010255" y="0"/>
                  </a:lnTo>
                  <a:lnTo>
                    <a:pt x="20010255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5066" r="0" b="-51506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0010260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348" i="true">
                  <a:solidFill>
                    <a:srgbClr val="69767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A little preparation can make a big difference.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7595228" y="28643990"/>
            <a:ext cx="2328777" cy="517503"/>
            <a:chOff x="0" y="0"/>
            <a:chExt cx="3105036" cy="6900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05040" cy="690009"/>
            </a:xfrm>
            <a:custGeom>
              <a:avLst/>
              <a:gdLst/>
              <a:ahLst/>
              <a:cxnLst/>
              <a:rect r="r" b="b" t="t" l="l"/>
              <a:pathLst>
                <a:path h="690009" w="3105040">
                  <a:moveTo>
                    <a:pt x="0" y="0"/>
                  </a:moveTo>
                  <a:lnTo>
                    <a:pt x="3105040" y="0"/>
                  </a:lnTo>
                  <a:lnTo>
                    <a:pt x="3105040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682" r="0" b="-376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3105036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818"/>
                </a:lnSpc>
              </a:pPr>
              <a:r>
                <a:rPr lang="en-US" sz="2348">
                  <a:solidFill>
                    <a:srgbClr val="BD9B9D"/>
                  </a:solidFill>
                  <a:latin typeface="Aptos"/>
                  <a:ea typeface="Aptos"/>
                  <a:cs typeface="Aptos"/>
                  <a:sym typeface="Aptos"/>
                </a:rPr>
                <a:t>04 / 07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74889" y="6779333"/>
            <a:ext cx="18423236" cy="698630"/>
            <a:chOff x="0" y="0"/>
            <a:chExt cx="24564315" cy="93150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CURRENT MEDICATIONS / SUPPLEMENTS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60516" y="7799975"/>
            <a:ext cx="18451982" cy="8308858"/>
            <a:chOff x="0" y="0"/>
            <a:chExt cx="24602643" cy="1107847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4602567" cy="11078464"/>
            </a:xfrm>
            <a:custGeom>
              <a:avLst/>
              <a:gdLst/>
              <a:ahLst/>
              <a:cxnLst/>
              <a:rect r="r" b="b" t="t" l="l"/>
              <a:pathLst>
                <a:path h="11078464" w="24602567">
                  <a:moveTo>
                    <a:pt x="0" y="415417"/>
                  </a:moveTo>
                  <a:cubicBezTo>
                    <a:pt x="0" y="186055"/>
                    <a:pt x="186055" y="0"/>
                    <a:pt x="415417" y="0"/>
                  </a:cubicBezTo>
                  <a:lnTo>
                    <a:pt x="24187150" y="0"/>
                  </a:lnTo>
                  <a:cubicBezTo>
                    <a:pt x="24416638" y="0"/>
                    <a:pt x="24602567" y="186055"/>
                    <a:pt x="24602567" y="415417"/>
                  </a:cubicBezTo>
                  <a:lnTo>
                    <a:pt x="24602567" y="10663048"/>
                  </a:lnTo>
                  <a:cubicBezTo>
                    <a:pt x="24602567" y="10892537"/>
                    <a:pt x="24416513" y="11078464"/>
                    <a:pt x="24187150" y="11078464"/>
                  </a:cubicBezTo>
                  <a:lnTo>
                    <a:pt x="415417" y="11078464"/>
                  </a:lnTo>
                  <a:cubicBezTo>
                    <a:pt x="186055" y="11078464"/>
                    <a:pt x="0" y="10892536"/>
                    <a:pt x="0" y="10663047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940652" y="8176603"/>
            <a:ext cx="6986340" cy="646881"/>
            <a:chOff x="0" y="0"/>
            <a:chExt cx="9315120" cy="86250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315118" cy="862511"/>
            </a:xfrm>
            <a:custGeom>
              <a:avLst/>
              <a:gdLst/>
              <a:ahLst/>
              <a:cxnLst/>
              <a:rect r="r" b="b" t="t" l="l"/>
              <a:pathLst>
                <a:path h="862511" w="9315118">
                  <a:moveTo>
                    <a:pt x="0" y="0"/>
                  </a:moveTo>
                  <a:lnTo>
                    <a:pt x="9315118" y="0"/>
                  </a:lnTo>
                  <a:lnTo>
                    <a:pt x="9315118" y="862511"/>
                  </a:lnTo>
                  <a:lnTo>
                    <a:pt x="0" y="8625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0438" r="0" b="-160438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9315120" cy="86250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b="true" sz="2546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 / strength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9522123" y="8176603"/>
            <a:ext cx="3493170" cy="646881"/>
            <a:chOff x="0" y="0"/>
            <a:chExt cx="4657560" cy="86250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657559" cy="862511"/>
            </a:xfrm>
            <a:custGeom>
              <a:avLst/>
              <a:gdLst/>
              <a:ahLst/>
              <a:cxnLst/>
              <a:rect r="r" b="b" t="t" l="l"/>
              <a:pathLst>
                <a:path h="862511" w="4657559">
                  <a:moveTo>
                    <a:pt x="0" y="0"/>
                  </a:moveTo>
                  <a:lnTo>
                    <a:pt x="4657559" y="0"/>
                  </a:lnTo>
                  <a:lnTo>
                    <a:pt x="4657559" y="862511"/>
                  </a:lnTo>
                  <a:lnTo>
                    <a:pt x="0" y="8625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219" r="0" b="-55219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0"/>
              <a:ext cx="4657560" cy="86250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b="true" sz="2546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Dose + timing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584545" y="8176603"/>
            <a:ext cx="5175066" cy="646881"/>
            <a:chOff x="0" y="0"/>
            <a:chExt cx="6900088" cy="86250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900088" cy="862511"/>
            </a:xfrm>
            <a:custGeom>
              <a:avLst/>
              <a:gdLst/>
              <a:ahLst/>
              <a:cxnLst/>
              <a:rect r="r" b="b" t="t" l="l"/>
              <a:pathLst>
                <a:path h="862511" w="6900088">
                  <a:moveTo>
                    <a:pt x="0" y="0"/>
                  </a:moveTo>
                  <a:lnTo>
                    <a:pt x="6900088" y="0"/>
                  </a:lnTo>
                  <a:lnTo>
                    <a:pt x="6900088" y="862511"/>
                  </a:lnTo>
                  <a:lnTo>
                    <a:pt x="0" y="8625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6900088" cy="86250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b="true" sz="2546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Notes / prescriber</a:t>
              </a:r>
            </a:p>
          </p:txBody>
        </p:sp>
      </p:grpSp>
      <p:sp>
        <p:nvSpPr>
          <p:cNvPr name="AutoShape 34" id="34"/>
          <p:cNvSpPr/>
          <p:nvPr/>
        </p:nvSpPr>
        <p:spPr>
          <a:xfrm rot="5340">
            <a:off x="1953035" y="9569110"/>
            <a:ext cx="17415196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 rot="5340">
            <a:off x="1953035" y="10759373"/>
            <a:ext cx="17415196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 rot="5340">
            <a:off x="1953035" y="11949636"/>
            <a:ext cx="17415196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 rot="5340">
            <a:off x="1953035" y="13139909"/>
            <a:ext cx="17415196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 rot="5340">
            <a:off x="1953035" y="14330172"/>
            <a:ext cx="17415196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9" id="39"/>
          <p:cNvGrpSpPr/>
          <p:nvPr/>
        </p:nvGrpSpPr>
        <p:grpSpPr>
          <a:xfrm rot="0">
            <a:off x="1474889" y="16793089"/>
            <a:ext cx="18423236" cy="698630"/>
            <a:chOff x="0" y="0"/>
            <a:chExt cx="24564315" cy="931507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TREATMENTS TRIED + ANY SIDE EFFECTS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460516" y="17658474"/>
            <a:ext cx="18451982" cy="2357533"/>
            <a:chOff x="0" y="0"/>
            <a:chExt cx="24602643" cy="3143377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4602694" cy="3143377"/>
            </a:xfrm>
            <a:custGeom>
              <a:avLst/>
              <a:gdLst/>
              <a:ahLst/>
              <a:cxnLst/>
              <a:rect r="r" b="b" t="t" l="l"/>
              <a:pathLst>
                <a:path h="3143377" w="24602694">
                  <a:moveTo>
                    <a:pt x="0" y="419100"/>
                  </a:moveTo>
                  <a:cubicBezTo>
                    <a:pt x="0" y="187579"/>
                    <a:pt x="187579" y="0"/>
                    <a:pt x="419100" y="0"/>
                  </a:cubicBezTo>
                  <a:lnTo>
                    <a:pt x="24183594" y="0"/>
                  </a:lnTo>
                  <a:cubicBezTo>
                    <a:pt x="24415114" y="0"/>
                    <a:pt x="24602694" y="187579"/>
                    <a:pt x="24602694" y="419100"/>
                  </a:cubicBezTo>
                  <a:lnTo>
                    <a:pt x="24602694" y="2724277"/>
                  </a:lnTo>
                  <a:cubicBezTo>
                    <a:pt x="24602694" y="2955798"/>
                    <a:pt x="24415114" y="3143377"/>
                    <a:pt x="24183594" y="3143377"/>
                  </a:cubicBezTo>
                  <a:lnTo>
                    <a:pt x="419100" y="3143377"/>
                  </a:lnTo>
                  <a:cubicBezTo>
                    <a:pt x="187579" y="3143377"/>
                    <a:pt x="0" y="2955798"/>
                    <a:pt x="0" y="2724277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44" id="44"/>
          <p:cNvSpPr/>
          <p:nvPr/>
        </p:nvSpPr>
        <p:spPr>
          <a:xfrm rot="5220">
            <a:off x="1875415" y="18573721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 rot="5220">
            <a:off x="1875415" y="1916885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6" id="46"/>
          <p:cNvGrpSpPr/>
          <p:nvPr/>
        </p:nvGrpSpPr>
        <p:grpSpPr>
          <a:xfrm rot="0">
            <a:off x="1474889" y="20752013"/>
            <a:ext cx="18423236" cy="698630"/>
            <a:chOff x="0" y="0"/>
            <a:chExt cx="24564315" cy="93150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ACCESSIBILITY / COMMUNICATION / EXAMINATION ADJUSTMENTS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460516" y="21617397"/>
            <a:ext cx="18451982" cy="3392548"/>
            <a:chOff x="0" y="0"/>
            <a:chExt cx="24602643" cy="452339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4602694" cy="4523359"/>
            </a:xfrm>
            <a:custGeom>
              <a:avLst/>
              <a:gdLst/>
              <a:ahLst/>
              <a:cxnLst/>
              <a:rect r="r" b="b" t="t" l="l"/>
              <a:pathLst>
                <a:path h="4523359" w="24602694">
                  <a:moveTo>
                    <a:pt x="0" y="417576"/>
                  </a:moveTo>
                  <a:cubicBezTo>
                    <a:pt x="0" y="186944"/>
                    <a:pt x="186944" y="0"/>
                    <a:pt x="417576" y="0"/>
                  </a:cubicBezTo>
                  <a:lnTo>
                    <a:pt x="24185118" y="0"/>
                  </a:lnTo>
                  <a:cubicBezTo>
                    <a:pt x="24415750" y="0"/>
                    <a:pt x="24602694" y="186944"/>
                    <a:pt x="24602694" y="417576"/>
                  </a:cubicBezTo>
                  <a:lnTo>
                    <a:pt x="24602694" y="4105783"/>
                  </a:lnTo>
                  <a:cubicBezTo>
                    <a:pt x="24602694" y="4336415"/>
                    <a:pt x="24415750" y="4523359"/>
                    <a:pt x="24185118" y="4523359"/>
                  </a:cubicBezTo>
                  <a:lnTo>
                    <a:pt x="417576" y="4523359"/>
                  </a:lnTo>
                  <a:cubicBezTo>
                    <a:pt x="186944" y="4523359"/>
                    <a:pt x="0" y="4336415"/>
                    <a:pt x="0" y="4105783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51" id="51"/>
          <p:cNvSpPr/>
          <p:nvPr/>
        </p:nvSpPr>
        <p:spPr>
          <a:xfrm rot="5220">
            <a:off x="1875415" y="22642620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2" id="52"/>
          <p:cNvSpPr/>
          <p:nvPr/>
        </p:nvSpPr>
        <p:spPr>
          <a:xfrm rot="5220">
            <a:off x="1875415" y="23347718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3" id="53"/>
          <p:cNvSpPr/>
          <p:nvPr/>
        </p:nvSpPr>
        <p:spPr>
          <a:xfrm rot="5220">
            <a:off x="1875415" y="24052825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4" id="54"/>
          <p:cNvGrpSpPr/>
          <p:nvPr/>
        </p:nvGrpSpPr>
        <p:grpSpPr>
          <a:xfrm rot="0">
            <a:off x="1460516" y="26481957"/>
            <a:ext cx="18451982" cy="1400146"/>
            <a:chOff x="0" y="0"/>
            <a:chExt cx="24602643" cy="1866862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4602568" cy="1866773"/>
            </a:xfrm>
            <a:custGeom>
              <a:avLst/>
              <a:gdLst/>
              <a:ahLst/>
              <a:cxnLst/>
              <a:rect r="r" b="b" t="t" l="l"/>
              <a:pathLst>
                <a:path h="1866773" w="24602568">
                  <a:moveTo>
                    <a:pt x="0" y="422656"/>
                  </a:moveTo>
                  <a:cubicBezTo>
                    <a:pt x="0" y="189230"/>
                    <a:pt x="189230" y="0"/>
                    <a:pt x="422656" y="0"/>
                  </a:cubicBezTo>
                  <a:lnTo>
                    <a:pt x="24179912" y="0"/>
                  </a:lnTo>
                  <a:cubicBezTo>
                    <a:pt x="24413338" y="0"/>
                    <a:pt x="24602568" y="189230"/>
                    <a:pt x="24602568" y="422656"/>
                  </a:cubicBezTo>
                  <a:lnTo>
                    <a:pt x="24602568" y="1444117"/>
                  </a:lnTo>
                  <a:cubicBezTo>
                    <a:pt x="24602568" y="1677543"/>
                    <a:pt x="24413338" y="1866773"/>
                    <a:pt x="24179912" y="1866773"/>
                  </a:cubicBezTo>
                  <a:lnTo>
                    <a:pt x="422656" y="1866773"/>
                  </a:lnTo>
                  <a:cubicBezTo>
                    <a:pt x="189230" y="1866900"/>
                    <a:pt x="0" y="1677670"/>
                    <a:pt x="0" y="1444117"/>
                  </a:cubicBezTo>
                  <a:close/>
                </a:path>
              </a:pathLst>
            </a:custGeom>
            <a:solidFill>
              <a:srgbClr val="DCD1CB"/>
            </a:solidFill>
            <a:ln w="28750" cap="sq">
              <a:solidFill>
                <a:srgbClr val="DCD1CB"/>
              </a:solidFill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1940652" y="26806846"/>
            <a:ext cx="17465850" cy="750389"/>
            <a:chOff x="0" y="0"/>
            <a:chExt cx="23287800" cy="1000519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3287796" cy="1000513"/>
            </a:xfrm>
            <a:custGeom>
              <a:avLst/>
              <a:gdLst/>
              <a:ahLst/>
              <a:cxnLst/>
              <a:rect r="r" b="b" t="t" l="l"/>
              <a:pathLst>
                <a:path h="1000513" w="23287796">
                  <a:moveTo>
                    <a:pt x="0" y="0"/>
                  </a:moveTo>
                  <a:lnTo>
                    <a:pt x="23287796" y="0"/>
                  </a:lnTo>
                  <a:lnTo>
                    <a:pt x="23287796" y="1000513"/>
                  </a:lnTo>
                  <a:lnTo>
                    <a:pt x="0" y="10005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530" r="0" b="-403531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0"/>
              <a:ext cx="23287800" cy="10005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sz="2546" i="true">
                  <a:solidFill>
                    <a:srgbClr val="35464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Examples: sensory triggers, seating, mobility, positioning, breaks or an advocate.</a:t>
              </a: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314442" y="1072405"/>
            <a:ext cx="4306276" cy="691548"/>
          </a:xfrm>
          <a:custGeom>
            <a:avLst/>
            <a:gdLst/>
            <a:ahLst/>
            <a:cxnLst/>
            <a:rect r="r" b="b" t="t" l="l"/>
            <a:pathLst>
              <a:path h="691548" w="4306276">
                <a:moveTo>
                  <a:pt x="0" y="0"/>
                </a:moveTo>
                <a:lnTo>
                  <a:pt x="4306276" y="0"/>
                </a:lnTo>
                <a:lnTo>
                  <a:pt x="4306276" y="691549"/>
                </a:lnTo>
                <a:lnTo>
                  <a:pt x="0" y="6915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65703" r="0" b="-174338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373" y="-14373"/>
            <a:ext cx="21427650" cy="442760"/>
            <a:chOff x="0" y="0"/>
            <a:chExt cx="28570199" cy="5903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70172" cy="590296"/>
            </a:xfrm>
            <a:custGeom>
              <a:avLst/>
              <a:gdLst/>
              <a:ahLst/>
              <a:cxnLst/>
              <a:rect r="r" b="b" t="t" l="l"/>
              <a:pathLst>
                <a:path h="590296" w="28570172">
                  <a:moveTo>
                    <a:pt x="0" y="295148"/>
                  </a:moveTo>
                  <a:cubicBezTo>
                    <a:pt x="0" y="132207"/>
                    <a:pt x="132207" y="0"/>
                    <a:pt x="295148" y="0"/>
                  </a:cubicBezTo>
                  <a:lnTo>
                    <a:pt x="28275025" y="0"/>
                  </a:lnTo>
                  <a:cubicBezTo>
                    <a:pt x="28438094" y="0"/>
                    <a:pt x="28570172" y="132207"/>
                    <a:pt x="28570172" y="295148"/>
                  </a:cubicBezTo>
                  <a:cubicBezTo>
                    <a:pt x="28570172" y="458089"/>
                    <a:pt x="28437967" y="590296"/>
                    <a:pt x="28275025" y="590296"/>
                  </a:cubicBezTo>
                  <a:lnTo>
                    <a:pt x="295148" y="590296"/>
                  </a:lnTo>
                  <a:cubicBezTo>
                    <a:pt x="132207" y="590296"/>
                    <a:pt x="0" y="458216"/>
                    <a:pt x="0" y="295148"/>
                  </a:cubicBezTo>
                  <a:close/>
                </a:path>
              </a:pathLst>
            </a:custGeom>
            <a:solidFill>
              <a:srgbClr val="BD9B9D"/>
            </a:solidFill>
            <a:ln w="28750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474889" y="2173529"/>
            <a:ext cx="17595228" cy="595132"/>
            <a:chOff x="0" y="0"/>
            <a:chExt cx="23460304" cy="7935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460298" cy="793510"/>
            </a:xfrm>
            <a:custGeom>
              <a:avLst/>
              <a:gdLst/>
              <a:ahLst/>
              <a:cxnLst/>
              <a:rect r="r" b="b" t="t" l="l"/>
              <a:pathLst>
                <a:path h="793510" w="23460298">
                  <a:moveTo>
                    <a:pt x="0" y="0"/>
                  </a:moveTo>
                  <a:lnTo>
                    <a:pt x="23460298" y="0"/>
                  </a:lnTo>
                  <a:lnTo>
                    <a:pt x="23460298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26079" r="0" b="-52607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3460304" cy="7935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6"/>
                </a:lnSpc>
              </a:pPr>
              <a:r>
                <a:rPr lang="en-US" b="true" sz="2405" spc="367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MEDICAL APPOINTMENT PREPARATION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89" y="3182664"/>
            <a:ext cx="18371487" cy="1293762"/>
            <a:chOff x="0" y="0"/>
            <a:chExt cx="24495316" cy="17250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95311" cy="1725022"/>
            </a:xfrm>
            <a:custGeom>
              <a:avLst/>
              <a:gdLst/>
              <a:ahLst/>
              <a:cxnLst/>
              <a:rect r="r" b="b" t="t" l="l"/>
              <a:pathLst>
                <a:path h="1725022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1725022"/>
                  </a:lnTo>
                  <a:lnTo>
                    <a:pt x="0" y="17250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6687" r="0" b="-22668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4495316" cy="17250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149"/>
                </a:lnSpc>
              </a:pPr>
              <a:r>
                <a:rPr lang="en-US" sz="6791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Questions to ask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89" y="4761062"/>
            <a:ext cx="18371487" cy="1681896"/>
            <a:chOff x="0" y="0"/>
            <a:chExt cx="24495316" cy="22425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95311" cy="2242529"/>
            </a:xfrm>
            <a:custGeom>
              <a:avLst/>
              <a:gdLst/>
              <a:ahLst/>
              <a:cxnLst/>
              <a:rect r="r" b="b" t="t" l="l"/>
              <a:pathLst>
                <a:path h="2242529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2242529"/>
                  </a:lnTo>
                  <a:lnTo>
                    <a:pt x="0" y="2242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836" r="0" b="-16283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4495316" cy="22425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33"/>
                </a:lnSpc>
              </a:pPr>
              <a:r>
                <a:rPr lang="en-US" sz="3027">
                  <a:solidFill>
                    <a:srgbClr val="69767A"/>
                  </a:solidFill>
                  <a:latin typeface="Aptos"/>
                  <a:ea typeface="Aptos"/>
                  <a:cs typeface="Aptos"/>
                  <a:sym typeface="Aptos"/>
                </a:rPr>
                <a:t>Pick the questions that matter to you. There is no need to use every prompt.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4620">
            <a:off x="1461411" y="28380471"/>
            <a:ext cx="19950979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474889" y="28669869"/>
            <a:ext cx="15007695" cy="517503"/>
            <a:chOff x="0" y="0"/>
            <a:chExt cx="20010260" cy="6900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10255" cy="690009"/>
            </a:xfrm>
            <a:custGeom>
              <a:avLst/>
              <a:gdLst/>
              <a:ahLst/>
              <a:cxnLst/>
              <a:rect r="r" b="b" t="t" l="l"/>
              <a:pathLst>
                <a:path h="690009" w="20010255">
                  <a:moveTo>
                    <a:pt x="0" y="0"/>
                  </a:moveTo>
                  <a:lnTo>
                    <a:pt x="20010255" y="0"/>
                  </a:lnTo>
                  <a:lnTo>
                    <a:pt x="20010255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5066" r="0" b="-51506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0010260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348" i="true">
                  <a:solidFill>
                    <a:srgbClr val="69767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A little preparation can make a big difference.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7595228" y="28643990"/>
            <a:ext cx="2328777" cy="517503"/>
            <a:chOff x="0" y="0"/>
            <a:chExt cx="3105036" cy="6900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05040" cy="690009"/>
            </a:xfrm>
            <a:custGeom>
              <a:avLst/>
              <a:gdLst/>
              <a:ahLst/>
              <a:cxnLst/>
              <a:rect r="r" b="b" t="t" l="l"/>
              <a:pathLst>
                <a:path h="690009" w="3105040">
                  <a:moveTo>
                    <a:pt x="0" y="0"/>
                  </a:moveTo>
                  <a:lnTo>
                    <a:pt x="3105040" y="0"/>
                  </a:lnTo>
                  <a:lnTo>
                    <a:pt x="3105040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682" r="0" b="-376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3105036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818"/>
                </a:lnSpc>
              </a:pPr>
              <a:r>
                <a:rPr lang="en-US" sz="2348">
                  <a:solidFill>
                    <a:srgbClr val="BD9B9D"/>
                  </a:solidFill>
                  <a:latin typeface="Aptos"/>
                  <a:ea typeface="Aptos"/>
                  <a:cs typeface="Aptos"/>
                  <a:sym typeface="Aptos"/>
                </a:rPr>
                <a:t>05 / 07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60516" y="6739090"/>
            <a:ext cx="18451982" cy="8696982"/>
            <a:chOff x="0" y="0"/>
            <a:chExt cx="24602643" cy="1159597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602695" cy="11595989"/>
            </a:xfrm>
            <a:custGeom>
              <a:avLst/>
              <a:gdLst/>
              <a:ahLst/>
              <a:cxnLst/>
              <a:rect r="r" b="b" t="t" l="l"/>
              <a:pathLst>
                <a:path h="11595989" w="24602695">
                  <a:moveTo>
                    <a:pt x="0" y="415417"/>
                  </a:moveTo>
                  <a:cubicBezTo>
                    <a:pt x="0" y="185928"/>
                    <a:pt x="185928" y="0"/>
                    <a:pt x="415417" y="0"/>
                  </a:cubicBezTo>
                  <a:lnTo>
                    <a:pt x="24187277" y="0"/>
                  </a:lnTo>
                  <a:cubicBezTo>
                    <a:pt x="24416640" y="0"/>
                    <a:pt x="24602695" y="185928"/>
                    <a:pt x="24602695" y="415417"/>
                  </a:cubicBezTo>
                  <a:lnTo>
                    <a:pt x="24602695" y="11180572"/>
                  </a:lnTo>
                  <a:cubicBezTo>
                    <a:pt x="24602695" y="11409934"/>
                    <a:pt x="24416767" y="11595989"/>
                    <a:pt x="24187277" y="11595989"/>
                  </a:cubicBezTo>
                  <a:lnTo>
                    <a:pt x="415417" y="11595989"/>
                  </a:lnTo>
                  <a:cubicBezTo>
                    <a:pt x="185928" y="11595989"/>
                    <a:pt x="0" y="11410061"/>
                    <a:pt x="0" y="11180572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2052056" y="7511748"/>
            <a:ext cx="475821" cy="475821"/>
            <a:chOff x="0" y="0"/>
            <a:chExt cx="634428" cy="63442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34365" cy="634365"/>
            </a:xfrm>
            <a:custGeom>
              <a:avLst/>
              <a:gdLst/>
              <a:ahLst/>
              <a:cxnLst/>
              <a:rect r="r" b="b" t="t" l="l"/>
              <a:pathLst>
                <a:path h="634365" w="634365">
                  <a:moveTo>
                    <a:pt x="0" y="0"/>
                  </a:moveTo>
                  <a:lnTo>
                    <a:pt x="634365" y="0"/>
                  </a:lnTo>
                  <a:lnTo>
                    <a:pt x="634365" y="634365"/>
                  </a:lnTo>
                  <a:lnTo>
                    <a:pt x="0" y="634365"/>
                  </a:lnTo>
                  <a:close/>
                </a:path>
              </a:pathLst>
            </a:custGeom>
            <a:solidFill>
              <a:srgbClr val="FFFFFF"/>
            </a:solidFill>
            <a:ln w="35938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2949788" y="7400344"/>
            <a:ext cx="16068580" cy="724510"/>
            <a:chOff x="0" y="0"/>
            <a:chExt cx="21424773" cy="96601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424773" cy="966012"/>
            </a:xfrm>
            <a:custGeom>
              <a:avLst/>
              <a:gdLst/>
              <a:ahLst/>
              <a:cxnLst/>
              <a:rect r="r" b="b" t="t" l="l"/>
              <a:pathLst>
                <a:path h="966012" w="21424773">
                  <a:moveTo>
                    <a:pt x="0" y="0"/>
                  </a:moveTo>
                  <a:lnTo>
                    <a:pt x="21424773" y="0"/>
                  </a:lnTo>
                  <a:lnTo>
                    <a:pt x="21424773" y="966012"/>
                  </a:lnTo>
                  <a:lnTo>
                    <a:pt x="0" y="9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150" r="0" b="-38215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21424773" cy="966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29"/>
                </a:lnSpc>
              </a:pPr>
              <a:r>
                <a:rPr lang="en-US" sz="2858">
                  <a:solidFill>
                    <a:srgbClr val="35464A"/>
                  </a:solidFill>
                  <a:latin typeface="Aptos"/>
                  <a:ea typeface="Aptos"/>
                  <a:cs typeface="Aptos"/>
                  <a:sym typeface="Aptos"/>
                </a:rPr>
                <a:t>What could explain these symptoms?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052056" y="8727891"/>
            <a:ext cx="475821" cy="475821"/>
            <a:chOff x="0" y="0"/>
            <a:chExt cx="634428" cy="63442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4365" cy="634365"/>
            </a:xfrm>
            <a:custGeom>
              <a:avLst/>
              <a:gdLst/>
              <a:ahLst/>
              <a:cxnLst/>
              <a:rect r="r" b="b" t="t" l="l"/>
              <a:pathLst>
                <a:path h="634365" w="634365">
                  <a:moveTo>
                    <a:pt x="0" y="0"/>
                  </a:moveTo>
                  <a:lnTo>
                    <a:pt x="634365" y="0"/>
                  </a:lnTo>
                  <a:lnTo>
                    <a:pt x="634365" y="634365"/>
                  </a:lnTo>
                  <a:lnTo>
                    <a:pt x="0" y="634365"/>
                  </a:lnTo>
                  <a:close/>
                </a:path>
              </a:pathLst>
            </a:custGeom>
            <a:solidFill>
              <a:srgbClr val="FFFFFF"/>
            </a:solidFill>
            <a:ln w="35938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2949788" y="8616486"/>
            <a:ext cx="16068580" cy="724510"/>
            <a:chOff x="0" y="0"/>
            <a:chExt cx="21424773" cy="96601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1424773" cy="966012"/>
            </a:xfrm>
            <a:custGeom>
              <a:avLst/>
              <a:gdLst/>
              <a:ahLst/>
              <a:cxnLst/>
              <a:rect r="r" b="b" t="t" l="l"/>
              <a:pathLst>
                <a:path h="966012" w="21424773">
                  <a:moveTo>
                    <a:pt x="0" y="0"/>
                  </a:moveTo>
                  <a:lnTo>
                    <a:pt x="21424773" y="0"/>
                  </a:lnTo>
                  <a:lnTo>
                    <a:pt x="21424773" y="966012"/>
                  </a:lnTo>
                  <a:lnTo>
                    <a:pt x="0" y="9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150" r="0" b="-38215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21424773" cy="966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29"/>
                </a:lnSpc>
              </a:pPr>
              <a:r>
                <a:rPr lang="en-US" sz="2858">
                  <a:solidFill>
                    <a:srgbClr val="35464A"/>
                  </a:solidFill>
                  <a:latin typeface="Aptos"/>
                  <a:ea typeface="Aptos"/>
                  <a:cs typeface="Aptos"/>
                  <a:sym typeface="Aptos"/>
                </a:rPr>
                <a:t>Which tests or investigations would help, and why?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2052056" y="9944033"/>
            <a:ext cx="475821" cy="475821"/>
            <a:chOff x="0" y="0"/>
            <a:chExt cx="634428" cy="63442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34365" cy="634365"/>
            </a:xfrm>
            <a:custGeom>
              <a:avLst/>
              <a:gdLst/>
              <a:ahLst/>
              <a:cxnLst/>
              <a:rect r="r" b="b" t="t" l="l"/>
              <a:pathLst>
                <a:path h="634365" w="634365">
                  <a:moveTo>
                    <a:pt x="0" y="0"/>
                  </a:moveTo>
                  <a:lnTo>
                    <a:pt x="634365" y="0"/>
                  </a:lnTo>
                  <a:lnTo>
                    <a:pt x="634365" y="634365"/>
                  </a:lnTo>
                  <a:lnTo>
                    <a:pt x="0" y="634365"/>
                  </a:lnTo>
                  <a:close/>
                </a:path>
              </a:pathLst>
            </a:custGeom>
            <a:solidFill>
              <a:srgbClr val="FFFFFF"/>
            </a:solidFill>
            <a:ln w="35938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2949788" y="9832629"/>
            <a:ext cx="16068580" cy="724510"/>
            <a:chOff x="0" y="0"/>
            <a:chExt cx="21424773" cy="96601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1424773" cy="966012"/>
            </a:xfrm>
            <a:custGeom>
              <a:avLst/>
              <a:gdLst/>
              <a:ahLst/>
              <a:cxnLst/>
              <a:rect r="r" b="b" t="t" l="l"/>
              <a:pathLst>
                <a:path h="966012" w="21424773">
                  <a:moveTo>
                    <a:pt x="0" y="0"/>
                  </a:moveTo>
                  <a:lnTo>
                    <a:pt x="21424773" y="0"/>
                  </a:lnTo>
                  <a:lnTo>
                    <a:pt x="21424773" y="966012"/>
                  </a:lnTo>
                  <a:lnTo>
                    <a:pt x="0" y="9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150" r="0" b="-38215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0"/>
              <a:ext cx="21424773" cy="966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29"/>
                </a:lnSpc>
              </a:pPr>
              <a:r>
                <a:rPr lang="en-US" sz="2858">
                  <a:solidFill>
                    <a:srgbClr val="35464A"/>
                  </a:solidFill>
                  <a:latin typeface="Aptos"/>
                  <a:ea typeface="Aptos"/>
                  <a:cs typeface="Aptos"/>
                  <a:sym typeface="Aptos"/>
                </a:rPr>
                <a:t>What are the treatment options, benefits and risks?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052056" y="11160176"/>
            <a:ext cx="475821" cy="475821"/>
            <a:chOff x="0" y="0"/>
            <a:chExt cx="634428" cy="63442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34365" cy="634365"/>
            </a:xfrm>
            <a:custGeom>
              <a:avLst/>
              <a:gdLst/>
              <a:ahLst/>
              <a:cxnLst/>
              <a:rect r="r" b="b" t="t" l="l"/>
              <a:pathLst>
                <a:path h="634365" w="634365">
                  <a:moveTo>
                    <a:pt x="0" y="0"/>
                  </a:moveTo>
                  <a:lnTo>
                    <a:pt x="634365" y="0"/>
                  </a:lnTo>
                  <a:lnTo>
                    <a:pt x="634365" y="634365"/>
                  </a:lnTo>
                  <a:lnTo>
                    <a:pt x="0" y="634365"/>
                  </a:lnTo>
                  <a:close/>
                </a:path>
              </a:pathLst>
            </a:custGeom>
            <a:solidFill>
              <a:srgbClr val="FFFFFF"/>
            </a:solidFill>
            <a:ln w="35938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2949788" y="11048762"/>
            <a:ext cx="16068580" cy="724510"/>
            <a:chOff x="0" y="0"/>
            <a:chExt cx="21424773" cy="966013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1424773" cy="966012"/>
            </a:xfrm>
            <a:custGeom>
              <a:avLst/>
              <a:gdLst/>
              <a:ahLst/>
              <a:cxnLst/>
              <a:rect r="r" b="b" t="t" l="l"/>
              <a:pathLst>
                <a:path h="966012" w="21424773">
                  <a:moveTo>
                    <a:pt x="0" y="0"/>
                  </a:moveTo>
                  <a:lnTo>
                    <a:pt x="21424773" y="0"/>
                  </a:lnTo>
                  <a:lnTo>
                    <a:pt x="21424773" y="966012"/>
                  </a:lnTo>
                  <a:lnTo>
                    <a:pt x="0" y="9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150" r="0" b="-38215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21424773" cy="966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29"/>
                </a:lnSpc>
              </a:pPr>
              <a:r>
                <a:rPr lang="en-US" sz="2858">
                  <a:solidFill>
                    <a:srgbClr val="35464A"/>
                  </a:solidFill>
                  <a:latin typeface="Aptos"/>
                  <a:ea typeface="Aptos"/>
                  <a:cs typeface="Aptos"/>
                  <a:sym typeface="Aptos"/>
                </a:rPr>
                <a:t>How might my existing conditions or medications affect the plan?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2052056" y="12376318"/>
            <a:ext cx="475821" cy="475821"/>
            <a:chOff x="0" y="0"/>
            <a:chExt cx="634428" cy="63442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634365" cy="634365"/>
            </a:xfrm>
            <a:custGeom>
              <a:avLst/>
              <a:gdLst/>
              <a:ahLst/>
              <a:cxnLst/>
              <a:rect r="r" b="b" t="t" l="l"/>
              <a:pathLst>
                <a:path h="634365" w="634365">
                  <a:moveTo>
                    <a:pt x="0" y="0"/>
                  </a:moveTo>
                  <a:lnTo>
                    <a:pt x="634365" y="0"/>
                  </a:lnTo>
                  <a:lnTo>
                    <a:pt x="634365" y="634365"/>
                  </a:lnTo>
                  <a:lnTo>
                    <a:pt x="0" y="634365"/>
                  </a:lnTo>
                  <a:close/>
                </a:path>
              </a:pathLst>
            </a:custGeom>
            <a:solidFill>
              <a:srgbClr val="FFFFFF"/>
            </a:solidFill>
            <a:ln w="35938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4" id="44"/>
          <p:cNvGrpSpPr/>
          <p:nvPr/>
        </p:nvGrpSpPr>
        <p:grpSpPr>
          <a:xfrm rot="0">
            <a:off x="2949788" y="12264904"/>
            <a:ext cx="16068580" cy="724510"/>
            <a:chOff x="0" y="0"/>
            <a:chExt cx="21424773" cy="966013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1424773" cy="966012"/>
            </a:xfrm>
            <a:custGeom>
              <a:avLst/>
              <a:gdLst/>
              <a:ahLst/>
              <a:cxnLst/>
              <a:rect r="r" b="b" t="t" l="l"/>
              <a:pathLst>
                <a:path h="966012" w="21424773">
                  <a:moveTo>
                    <a:pt x="0" y="0"/>
                  </a:moveTo>
                  <a:lnTo>
                    <a:pt x="21424773" y="0"/>
                  </a:lnTo>
                  <a:lnTo>
                    <a:pt x="21424773" y="966012"/>
                  </a:lnTo>
                  <a:lnTo>
                    <a:pt x="0" y="9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150" r="0" b="-382150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21424773" cy="966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29"/>
                </a:lnSpc>
              </a:pPr>
              <a:r>
                <a:rPr lang="en-US" sz="2858">
                  <a:solidFill>
                    <a:srgbClr val="35464A"/>
                  </a:solidFill>
                  <a:latin typeface="Aptos"/>
                  <a:ea typeface="Aptos"/>
                  <a:cs typeface="Aptos"/>
                  <a:sym typeface="Aptos"/>
                </a:rPr>
                <a:t>What happens if the results are normal but symptoms continue?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2052056" y="13592451"/>
            <a:ext cx="475821" cy="475821"/>
            <a:chOff x="0" y="0"/>
            <a:chExt cx="634428" cy="634428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34365" cy="634365"/>
            </a:xfrm>
            <a:custGeom>
              <a:avLst/>
              <a:gdLst/>
              <a:ahLst/>
              <a:cxnLst/>
              <a:rect r="r" b="b" t="t" l="l"/>
              <a:pathLst>
                <a:path h="634365" w="634365">
                  <a:moveTo>
                    <a:pt x="0" y="0"/>
                  </a:moveTo>
                  <a:lnTo>
                    <a:pt x="634365" y="0"/>
                  </a:lnTo>
                  <a:lnTo>
                    <a:pt x="634365" y="634365"/>
                  </a:lnTo>
                  <a:lnTo>
                    <a:pt x="0" y="634365"/>
                  </a:lnTo>
                  <a:close/>
                </a:path>
              </a:pathLst>
            </a:custGeom>
            <a:solidFill>
              <a:srgbClr val="FFFFFF"/>
            </a:solidFill>
            <a:ln w="35938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9" id="49"/>
          <p:cNvGrpSpPr/>
          <p:nvPr/>
        </p:nvGrpSpPr>
        <p:grpSpPr>
          <a:xfrm rot="0">
            <a:off x="2949788" y="13481047"/>
            <a:ext cx="16068580" cy="724510"/>
            <a:chOff x="0" y="0"/>
            <a:chExt cx="21424773" cy="96601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1424773" cy="966012"/>
            </a:xfrm>
            <a:custGeom>
              <a:avLst/>
              <a:gdLst/>
              <a:ahLst/>
              <a:cxnLst/>
              <a:rect r="r" b="b" t="t" l="l"/>
              <a:pathLst>
                <a:path h="966012" w="21424773">
                  <a:moveTo>
                    <a:pt x="0" y="0"/>
                  </a:moveTo>
                  <a:lnTo>
                    <a:pt x="21424773" y="0"/>
                  </a:lnTo>
                  <a:lnTo>
                    <a:pt x="21424773" y="966012"/>
                  </a:lnTo>
                  <a:lnTo>
                    <a:pt x="0" y="9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150" r="0" b="-382150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0"/>
              <a:ext cx="21424773" cy="966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29"/>
                </a:lnSpc>
              </a:pPr>
              <a:r>
                <a:rPr lang="en-US" sz="2858">
                  <a:solidFill>
                    <a:srgbClr val="35464A"/>
                  </a:solidFill>
                  <a:latin typeface="Aptos"/>
                  <a:ea typeface="Aptos"/>
                  <a:cs typeface="Aptos"/>
                  <a:sym typeface="Aptos"/>
                </a:rPr>
                <a:t>When should I seek more urgent medical advice?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474889" y="16146208"/>
            <a:ext cx="18423236" cy="698630"/>
            <a:chOff x="0" y="0"/>
            <a:chExt cx="24564315" cy="93150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MY OWN QUESTIONS (IN PRIORITY ORDER)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460516" y="17011593"/>
            <a:ext cx="18451982" cy="8024231"/>
            <a:chOff x="0" y="0"/>
            <a:chExt cx="24602643" cy="10698975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4602567" cy="10698988"/>
            </a:xfrm>
            <a:custGeom>
              <a:avLst/>
              <a:gdLst/>
              <a:ahLst/>
              <a:cxnLst/>
              <a:rect r="r" b="b" t="t" l="l"/>
              <a:pathLst>
                <a:path h="10698988" w="24602567">
                  <a:moveTo>
                    <a:pt x="0" y="415417"/>
                  </a:moveTo>
                  <a:cubicBezTo>
                    <a:pt x="0" y="186055"/>
                    <a:pt x="186055" y="0"/>
                    <a:pt x="415417" y="0"/>
                  </a:cubicBezTo>
                  <a:lnTo>
                    <a:pt x="24187150" y="0"/>
                  </a:lnTo>
                  <a:cubicBezTo>
                    <a:pt x="24416638" y="0"/>
                    <a:pt x="24602567" y="186055"/>
                    <a:pt x="24602567" y="415417"/>
                  </a:cubicBezTo>
                  <a:lnTo>
                    <a:pt x="24602567" y="10283571"/>
                  </a:lnTo>
                  <a:cubicBezTo>
                    <a:pt x="24602567" y="10513060"/>
                    <a:pt x="24416513" y="10698988"/>
                    <a:pt x="24187150" y="10698988"/>
                  </a:cubicBezTo>
                  <a:lnTo>
                    <a:pt x="415417" y="10698988"/>
                  </a:lnTo>
                  <a:cubicBezTo>
                    <a:pt x="186055" y="10698988"/>
                    <a:pt x="0" y="10512933"/>
                    <a:pt x="0" y="10283571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57" id="57"/>
          <p:cNvSpPr/>
          <p:nvPr/>
        </p:nvSpPr>
        <p:spPr>
          <a:xfrm rot="5220">
            <a:off x="1875415" y="1826321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8" id="58"/>
          <p:cNvSpPr/>
          <p:nvPr/>
        </p:nvSpPr>
        <p:spPr>
          <a:xfrm rot="5220">
            <a:off x="1875415" y="19194732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9" id="59"/>
          <p:cNvSpPr/>
          <p:nvPr/>
        </p:nvSpPr>
        <p:spPr>
          <a:xfrm rot="5220">
            <a:off x="1875415" y="20126239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0" id="60"/>
          <p:cNvSpPr/>
          <p:nvPr/>
        </p:nvSpPr>
        <p:spPr>
          <a:xfrm rot="5220">
            <a:off x="1875415" y="2105775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1" id="61"/>
          <p:cNvSpPr/>
          <p:nvPr/>
        </p:nvSpPr>
        <p:spPr>
          <a:xfrm rot="5220">
            <a:off x="1875415" y="2198926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2" id="62"/>
          <p:cNvSpPr/>
          <p:nvPr/>
        </p:nvSpPr>
        <p:spPr>
          <a:xfrm rot="5220">
            <a:off x="1875415" y="22920779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3" id="63"/>
          <p:cNvSpPr/>
          <p:nvPr/>
        </p:nvSpPr>
        <p:spPr>
          <a:xfrm rot="5220">
            <a:off x="1875415" y="23852295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4" id="64"/>
          <p:cNvGrpSpPr/>
          <p:nvPr/>
        </p:nvGrpSpPr>
        <p:grpSpPr>
          <a:xfrm rot="0">
            <a:off x="1460516" y="26456088"/>
            <a:ext cx="18451982" cy="1400146"/>
            <a:chOff x="0" y="0"/>
            <a:chExt cx="24602643" cy="1866862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24602568" cy="1866773"/>
            </a:xfrm>
            <a:custGeom>
              <a:avLst/>
              <a:gdLst/>
              <a:ahLst/>
              <a:cxnLst/>
              <a:rect r="r" b="b" t="t" l="l"/>
              <a:pathLst>
                <a:path h="1866773" w="24602568">
                  <a:moveTo>
                    <a:pt x="0" y="422656"/>
                  </a:moveTo>
                  <a:cubicBezTo>
                    <a:pt x="0" y="189230"/>
                    <a:pt x="189230" y="0"/>
                    <a:pt x="422656" y="0"/>
                  </a:cubicBezTo>
                  <a:lnTo>
                    <a:pt x="24179912" y="0"/>
                  </a:lnTo>
                  <a:cubicBezTo>
                    <a:pt x="24413338" y="0"/>
                    <a:pt x="24602568" y="189230"/>
                    <a:pt x="24602568" y="422656"/>
                  </a:cubicBezTo>
                  <a:lnTo>
                    <a:pt x="24602568" y="1444117"/>
                  </a:lnTo>
                  <a:cubicBezTo>
                    <a:pt x="24602568" y="1677543"/>
                    <a:pt x="24413338" y="1866773"/>
                    <a:pt x="24179912" y="1866773"/>
                  </a:cubicBezTo>
                  <a:lnTo>
                    <a:pt x="422656" y="1866773"/>
                  </a:lnTo>
                  <a:cubicBezTo>
                    <a:pt x="189230" y="1866900"/>
                    <a:pt x="0" y="1677670"/>
                    <a:pt x="0" y="1444117"/>
                  </a:cubicBezTo>
                  <a:close/>
                </a:path>
              </a:pathLst>
            </a:custGeom>
            <a:solidFill>
              <a:srgbClr val="DCD1CB"/>
            </a:solidFill>
            <a:ln w="28750" cap="sq">
              <a:solidFill>
                <a:srgbClr val="DCD1CB"/>
              </a:solidFill>
              <a:prstDash val="solid"/>
              <a:miter/>
            </a:ln>
          </p:spPr>
        </p:sp>
      </p:grpSp>
      <p:grpSp>
        <p:nvGrpSpPr>
          <p:cNvPr name="Group 66" id="66"/>
          <p:cNvGrpSpPr/>
          <p:nvPr/>
        </p:nvGrpSpPr>
        <p:grpSpPr>
          <a:xfrm rot="0">
            <a:off x="1940652" y="26780966"/>
            <a:ext cx="17465850" cy="750389"/>
            <a:chOff x="0" y="0"/>
            <a:chExt cx="23287800" cy="1000519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3287796" cy="1000513"/>
            </a:xfrm>
            <a:custGeom>
              <a:avLst/>
              <a:gdLst/>
              <a:ahLst/>
              <a:cxnLst/>
              <a:rect r="r" b="b" t="t" l="l"/>
              <a:pathLst>
                <a:path h="1000513" w="23287796">
                  <a:moveTo>
                    <a:pt x="0" y="0"/>
                  </a:moveTo>
                  <a:lnTo>
                    <a:pt x="23287796" y="0"/>
                  </a:lnTo>
                  <a:lnTo>
                    <a:pt x="23287796" y="1000513"/>
                  </a:lnTo>
                  <a:lnTo>
                    <a:pt x="0" y="10005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530" r="0" b="-403531"/>
              </a:stretch>
            </a:blipFill>
          </p:spPr>
        </p:sp>
        <p:sp>
          <p:nvSpPr>
            <p:cNvPr name="TextBox 68" id="68"/>
            <p:cNvSpPr txBox="true"/>
            <p:nvPr/>
          </p:nvSpPr>
          <p:spPr>
            <a:xfrm>
              <a:off x="0" y="0"/>
              <a:ext cx="23287800" cy="10005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sz="2546" i="true">
                  <a:solidFill>
                    <a:srgbClr val="35464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It is okay to ask for explanations in plain language or for written information.</a:t>
              </a:r>
            </a:p>
          </p:txBody>
        </p:sp>
      </p:grpSp>
      <p:sp>
        <p:nvSpPr>
          <p:cNvPr name="Freeform 69" id="69"/>
          <p:cNvSpPr/>
          <p:nvPr/>
        </p:nvSpPr>
        <p:spPr>
          <a:xfrm flipH="false" flipV="false" rot="0">
            <a:off x="1283120" y="1072405"/>
            <a:ext cx="4306276" cy="691548"/>
          </a:xfrm>
          <a:custGeom>
            <a:avLst/>
            <a:gdLst/>
            <a:ahLst/>
            <a:cxnLst/>
            <a:rect r="r" b="b" t="t" l="l"/>
            <a:pathLst>
              <a:path h="691548" w="4306276">
                <a:moveTo>
                  <a:pt x="0" y="0"/>
                </a:moveTo>
                <a:lnTo>
                  <a:pt x="4306277" y="0"/>
                </a:lnTo>
                <a:lnTo>
                  <a:pt x="4306277" y="691549"/>
                </a:lnTo>
                <a:lnTo>
                  <a:pt x="0" y="6915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65703" r="0" b="-174338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373" y="-14373"/>
            <a:ext cx="21427650" cy="442760"/>
            <a:chOff x="0" y="0"/>
            <a:chExt cx="28570199" cy="5903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70172" cy="590296"/>
            </a:xfrm>
            <a:custGeom>
              <a:avLst/>
              <a:gdLst/>
              <a:ahLst/>
              <a:cxnLst/>
              <a:rect r="r" b="b" t="t" l="l"/>
              <a:pathLst>
                <a:path h="590296" w="28570172">
                  <a:moveTo>
                    <a:pt x="0" y="295148"/>
                  </a:moveTo>
                  <a:cubicBezTo>
                    <a:pt x="0" y="132207"/>
                    <a:pt x="132207" y="0"/>
                    <a:pt x="295148" y="0"/>
                  </a:cubicBezTo>
                  <a:lnTo>
                    <a:pt x="28275025" y="0"/>
                  </a:lnTo>
                  <a:cubicBezTo>
                    <a:pt x="28438094" y="0"/>
                    <a:pt x="28570172" y="132207"/>
                    <a:pt x="28570172" y="295148"/>
                  </a:cubicBezTo>
                  <a:cubicBezTo>
                    <a:pt x="28570172" y="458089"/>
                    <a:pt x="28437967" y="590296"/>
                    <a:pt x="28275025" y="590296"/>
                  </a:cubicBezTo>
                  <a:lnTo>
                    <a:pt x="295148" y="590296"/>
                  </a:lnTo>
                  <a:cubicBezTo>
                    <a:pt x="132207" y="590296"/>
                    <a:pt x="0" y="458216"/>
                    <a:pt x="0" y="295148"/>
                  </a:cubicBezTo>
                  <a:close/>
                </a:path>
              </a:pathLst>
            </a:custGeom>
            <a:solidFill>
              <a:srgbClr val="BD9B9D"/>
            </a:solidFill>
            <a:ln w="28750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474889" y="2173529"/>
            <a:ext cx="17595228" cy="595132"/>
            <a:chOff x="0" y="0"/>
            <a:chExt cx="23460304" cy="7935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460298" cy="793510"/>
            </a:xfrm>
            <a:custGeom>
              <a:avLst/>
              <a:gdLst/>
              <a:ahLst/>
              <a:cxnLst/>
              <a:rect r="r" b="b" t="t" l="l"/>
              <a:pathLst>
                <a:path h="793510" w="23460298">
                  <a:moveTo>
                    <a:pt x="0" y="0"/>
                  </a:moveTo>
                  <a:lnTo>
                    <a:pt x="23460298" y="0"/>
                  </a:lnTo>
                  <a:lnTo>
                    <a:pt x="23460298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26079" r="0" b="-52607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3460304" cy="7935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6"/>
                </a:lnSpc>
              </a:pPr>
              <a:r>
                <a:rPr lang="en-US" b="true" sz="2405" spc="367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MEDICAL APPOINTMENT PREPARATION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89" y="3182664"/>
            <a:ext cx="18371487" cy="1293762"/>
            <a:chOff x="0" y="0"/>
            <a:chExt cx="24495316" cy="17250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95311" cy="1725022"/>
            </a:xfrm>
            <a:custGeom>
              <a:avLst/>
              <a:gdLst/>
              <a:ahLst/>
              <a:cxnLst/>
              <a:rect r="r" b="b" t="t" l="l"/>
              <a:pathLst>
                <a:path h="1725022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1725022"/>
                  </a:lnTo>
                  <a:lnTo>
                    <a:pt x="0" y="17250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6687" r="0" b="-22668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4495316" cy="17250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149"/>
                </a:lnSpc>
              </a:pPr>
              <a:r>
                <a:rPr lang="en-US" sz="6791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During the appointment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89" y="4761062"/>
            <a:ext cx="18371487" cy="1681896"/>
            <a:chOff x="0" y="0"/>
            <a:chExt cx="24495316" cy="22425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95311" cy="2242529"/>
            </a:xfrm>
            <a:custGeom>
              <a:avLst/>
              <a:gdLst/>
              <a:ahLst/>
              <a:cxnLst/>
              <a:rect r="r" b="b" t="t" l="l"/>
              <a:pathLst>
                <a:path h="2242529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2242529"/>
                  </a:lnTo>
                  <a:lnTo>
                    <a:pt x="0" y="2242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836" r="0" b="-16283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4495316" cy="22425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33"/>
                </a:lnSpc>
              </a:pPr>
              <a:r>
                <a:rPr lang="en-US" sz="3027">
                  <a:solidFill>
                    <a:srgbClr val="69767A"/>
                  </a:solidFill>
                  <a:latin typeface="Aptos"/>
                  <a:ea typeface="Aptos"/>
                  <a:cs typeface="Aptos"/>
                  <a:sym typeface="Aptos"/>
                </a:rPr>
                <a:t>Use this page for key answers and agreed decisions. An advocate can help take notes if you prefer.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4620">
            <a:off x="1461411" y="28380471"/>
            <a:ext cx="19950979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474889" y="28669869"/>
            <a:ext cx="15007695" cy="517503"/>
            <a:chOff x="0" y="0"/>
            <a:chExt cx="20010260" cy="6900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10255" cy="690009"/>
            </a:xfrm>
            <a:custGeom>
              <a:avLst/>
              <a:gdLst/>
              <a:ahLst/>
              <a:cxnLst/>
              <a:rect r="r" b="b" t="t" l="l"/>
              <a:pathLst>
                <a:path h="690009" w="20010255">
                  <a:moveTo>
                    <a:pt x="0" y="0"/>
                  </a:moveTo>
                  <a:lnTo>
                    <a:pt x="20010255" y="0"/>
                  </a:lnTo>
                  <a:lnTo>
                    <a:pt x="20010255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5066" r="0" b="-51506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0010260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348" i="true">
                  <a:solidFill>
                    <a:srgbClr val="69767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A little preparation can make a big difference.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7595228" y="28643990"/>
            <a:ext cx="2328777" cy="517503"/>
            <a:chOff x="0" y="0"/>
            <a:chExt cx="3105036" cy="6900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05040" cy="690009"/>
            </a:xfrm>
            <a:custGeom>
              <a:avLst/>
              <a:gdLst/>
              <a:ahLst/>
              <a:cxnLst/>
              <a:rect r="r" b="b" t="t" l="l"/>
              <a:pathLst>
                <a:path h="690009" w="3105040">
                  <a:moveTo>
                    <a:pt x="0" y="0"/>
                  </a:moveTo>
                  <a:lnTo>
                    <a:pt x="3105040" y="0"/>
                  </a:lnTo>
                  <a:lnTo>
                    <a:pt x="3105040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682" r="0" b="-376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3105036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818"/>
                </a:lnSpc>
              </a:pPr>
              <a:r>
                <a:rPr lang="en-US" sz="2348">
                  <a:solidFill>
                    <a:srgbClr val="BD9B9D"/>
                  </a:solidFill>
                  <a:latin typeface="Aptos"/>
                  <a:ea typeface="Aptos"/>
                  <a:cs typeface="Aptos"/>
                  <a:sym typeface="Aptos"/>
                </a:rPr>
                <a:t>06 / 07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74889" y="6856962"/>
            <a:ext cx="18423236" cy="698630"/>
            <a:chOff x="0" y="0"/>
            <a:chExt cx="24564315" cy="93150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ASSESSMENT / EXPLANATIONS DISCUSSED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60516" y="7722346"/>
            <a:ext cx="18451982" cy="3573666"/>
            <a:chOff x="0" y="0"/>
            <a:chExt cx="24602643" cy="476488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4602567" cy="4764913"/>
            </a:xfrm>
            <a:custGeom>
              <a:avLst/>
              <a:gdLst/>
              <a:ahLst/>
              <a:cxnLst/>
              <a:rect r="r" b="b" t="t" l="l"/>
              <a:pathLst>
                <a:path h="4764913" w="24602567">
                  <a:moveTo>
                    <a:pt x="0" y="417322"/>
                  </a:moveTo>
                  <a:cubicBezTo>
                    <a:pt x="0" y="186817"/>
                    <a:pt x="186817" y="0"/>
                    <a:pt x="417322" y="0"/>
                  </a:cubicBezTo>
                  <a:lnTo>
                    <a:pt x="24185245" y="0"/>
                  </a:lnTo>
                  <a:cubicBezTo>
                    <a:pt x="24415750" y="0"/>
                    <a:pt x="24602567" y="186817"/>
                    <a:pt x="24602567" y="417322"/>
                  </a:cubicBezTo>
                  <a:lnTo>
                    <a:pt x="24602567" y="4347591"/>
                  </a:lnTo>
                  <a:cubicBezTo>
                    <a:pt x="24602567" y="4578096"/>
                    <a:pt x="24415750" y="4764913"/>
                    <a:pt x="24185245" y="4764913"/>
                  </a:cubicBezTo>
                  <a:lnTo>
                    <a:pt x="417322" y="4764913"/>
                  </a:lnTo>
                  <a:cubicBezTo>
                    <a:pt x="186817" y="4764913"/>
                    <a:pt x="0" y="4578096"/>
                    <a:pt x="0" y="4347591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25" id="25"/>
          <p:cNvSpPr/>
          <p:nvPr/>
        </p:nvSpPr>
        <p:spPr>
          <a:xfrm rot="5220">
            <a:off x="1875415" y="8642775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rot="5220">
            <a:off x="1875415" y="9243079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 rot="5220">
            <a:off x="1875415" y="984338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 rot="5220">
            <a:off x="1875415" y="1044369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474889" y="12057907"/>
            <a:ext cx="18423236" cy="698630"/>
            <a:chOff x="0" y="0"/>
            <a:chExt cx="24564315" cy="93150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TESTS, REFERRALS OR TREATMENT OPTIONS AGREED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460516" y="12923291"/>
            <a:ext cx="18451982" cy="3599545"/>
            <a:chOff x="0" y="0"/>
            <a:chExt cx="24602643" cy="479939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4602567" cy="4799330"/>
            </a:xfrm>
            <a:custGeom>
              <a:avLst/>
              <a:gdLst/>
              <a:ahLst/>
              <a:cxnLst/>
              <a:rect r="r" b="b" t="t" l="l"/>
              <a:pathLst>
                <a:path h="4799330" w="24602567">
                  <a:moveTo>
                    <a:pt x="0" y="417322"/>
                  </a:moveTo>
                  <a:cubicBezTo>
                    <a:pt x="0" y="186817"/>
                    <a:pt x="186817" y="0"/>
                    <a:pt x="417322" y="0"/>
                  </a:cubicBezTo>
                  <a:lnTo>
                    <a:pt x="24185245" y="0"/>
                  </a:lnTo>
                  <a:cubicBezTo>
                    <a:pt x="24415750" y="0"/>
                    <a:pt x="24602567" y="186817"/>
                    <a:pt x="24602567" y="417322"/>
                  </a:cubicBezTo>
                  <a:lnTo>
                    <a:pt x="24602567" y="4382008"/>
                  </a:lnTo>
                  <a:cubicBezTo>
                    <a:pt x="24602567" y="4612513"/>
                    <a:pt x="24415750" y="4799330"/>
                    <a:pt x="24185245" y="4799330"/>
                  </a:cubicBezTo>
                  <a:lnTo>
                    <a:pt x="417322" y="4799330"/>
                  </a:lnTo>
                  <a:cubicBezTo>
                    <a:pt x="186817" y="4799457"/>
                    <a:pt x="0" y="4612513"/>
                    <a:pt x="0" y="4382008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34" id="34"/>
          <p:cNvSpPr/>
          <p:nvPr/>
        </p:nvSpPr>
        <p:spPr>
          <a:xfrm rot="5220">
            <a:off x="1875415" y="13848893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 rot="5220">
            <a:off x="1875415" y="14454368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 rot="5220">
            <a:off x="1875415" y="1505985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 rot="5220">
            <a:off x="1875415" y="15665339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8" id="38"/>
          <p:cNvGrpSpPr/>
          <p:nvPr/>
        </p:nvGrpSpPr>
        <p:grpSpPr>
          <a:xfrm rot="0">
            <a:off x="1474889" y="17258843"/>
            <a:ext cx="18423236" cy="698630"/>
            <a:chOff x="0" y="0"/>
            <a:chExt cx="24564315" cy="93150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MEDICATION CHANGES OR SAFETY INFORMATION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460516" y="18124227"/>
            <a:ext cx="18451982" cy="2564530"/>
            <a:chOff x="0" y="0"/>
            <a:chExt cx="24602643" cy="3419373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602694" cy="3419348"/>
            </a:xfrm>
            <a:custGeom>
              <a:avLst/>
              <a:gdLst/>
              <a:ahLst/>
              <a:cxnLst/>
              <a:rect r="r" b="b" t="t" l="l"/>
              <a:pathLst>
                <a:path h="3419348" w="24602694">
                  <a:moveTo>
                    <a:pt x="0" y="418719"/>
                  </a:moveTo>
                  <a:cubicBezTo>
                    <a:pt x="0" y="187452"/>
                    <a:pt x="187452" y="0"/>
                    <a:pt x="418719" y="0"/>
                  </a:cubicBezTo>
                  <a:lnTo>
                    <a:pt x="24183975" y="0"/>
                  </a:lnTo>
                  <a:cubicBezTo>
                    <a:pt x="24415242" y="0"/>
                    <a:pt x="24602694" y="187452"/>
                    <a:pt x="24602694" y="418719"/>
                  </a:cubicBezTo>
                  <a:lnTo>
                    <a:pt x="24602694" y="3000629"/>
                  </a:lnTo>
                  <a:cubicBezTo>
                    <a:pt x="24602694" y="3231896"/>
                    <a:pt x="24415242" y="3419348"/>
                    <a:pt x="24183975" y="3419348"/>
                  </a:cubicBezTo>
                  <a:lnTo>
                    <a:pt x="418719" y="3419348"/>
                  </a:lnTo>
                  <a:cubicBezTo>
                    <a:pt x="187452" y="3419348"/>
                    <a:pt x="0" y="3231896"/>
                    <a:pt x="0" y="3000629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43" id="43"/>
          <p:cNvSpPr/>
          <p:nvPr/>
        </p:nvSpPr>
        <p:spPr>
          <a:xfrm rot="5220">
            <a:off x="1875415" y="1894244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 rot="5220">
            <a:off x="1875415" y="1944054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 rot="5220">
            <a:off x="1875415" y="1993864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6" id="46"/>
          <p:cNvGrpSpPr/>
          <p:nvPr/>
        </p:nvGrpSpPr>
        <p:grpSpPr>
          <a:xfrm rot="0">
            <a:off x="1474889" y="21450652"/>
            <a:ext cx="18423236" cy="698630"/>
            <a:chOff x="0" y="0"/>
            <a:chExt cx="24564315" cy="93150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THINGS I WANT CLARIFIED BEFORE I LEAVE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460516" y="22316037"/>
            <a:ext cx="18451982" cy="3056163"/>
            <a:chOff x="0" y="0"/>
            <a:chExt cx="24602643" cy="4074884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4602694" cy="4074922"/>
            </a:xfrm>
            <a:custGeom>
              <a:avLst/>
              <a:gdLst/>
              <a:ahLst/>
              <a:cxnLst/>
              <a:rect r="r" b="b" t="t" l="l"/>
              <a:pathLst>
                <a:path h="4074922" w="24602694">
                  <a:moveTo>
                    <a:pt x="0" y="417957"/>
                  </a:moveTo>
                  <a:cubicBezTo>
                    <a:pt x="0" y="187071"/>
                    <a:pt x="187071" y="0"/>
                    <a:pt x="417957" y="0"/>
                  </a:cubicBezTo>
                  <a:lnTo>
                    <a:pt x="24184738" y="0"/>
                  </a:lnTo>
                  <a:cubicBezTo>
                    <a:pt x="24415496" y="0"/>
                    <a:pt x="24602694" y="187071"/>
                    <a:pt x="24602694" y="417957"/>
                  </a:cubicBezTo>
                  <a:lnTo>
                    <a:pt x="24602694" y="3656965"/>
                  </a:lnTo>
                  <a:cubicBezTo>
                    <a:pt x="24602694" y="3887724"/>
                    <a:pt x="24415623" y="4074922"/>
                    <a:pt x="24184738" y="4074922"/>
                  </a:cubicBezTo>
                  <a:lnTo>
                    <a:pt x="417957" y="4074922"/>
                  </a:lnTo>
                  <a:cubicBezTo>
                    <a:pt x="187071" y="4074922"/>
                    <a:pt x="0" y="3887724"/>
                    <a:pt x="0" y="3656965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51" id="51"/>
          <p:cNvSpPr/>
          <p:nvPr/>
        </p:nvSpPr>
        <p:spPr>
          <a:xfrm rot="5220">
            <a:off x="1875415" y="23257154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2" id="52"/>
          <p:cNvSpPr/>
          <p:nvPr/>
        </p:nvSpPr>
        <p:spPr>
          <a:xfrm rot="5220">
            <a:off x="1875415" y="23878165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3" id="53"/>
          <p:cNvSpPr/>
          <p:nvPr/>
        </p:nvSpPr>
        <p:spPr>
          <a:xfrm rot="5220">
            <a:off x="1875415" y="2449917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4" id="54"/>
          <p:cNvGrpSpPr/>
          <p:nvPr/>
        </p:nvGrpSpPr>
        <p:grpSpPr>
          <a:xfrm rot="0">
            <a:off x="1460516" y="26430208"/>
            <a:ext cx="18451982" cy="1400146"/>
            <a:chOff x="0" y="0"/>
            <a:chExt cx="24602643" cy="1866862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4602568" cy="1866773"/>
            </a:xfrm>
            <a:custGeom>
              <a:avLst/>
              <a:gdLst/>
              <a:ahLst/>
              <a:cxnLst/>
              <a:rect r="r" b="b" t="t" l="l"/>
              <a:pathLst>
                <a:path h="1866773" w="24602568">
                  <a:moveTo>
                    <a:pt x="0" y="422656"/>
                  </a:moveTo>
                  <a:cubicBezTo>
                    <a:pt x="0" y="189230"/>
                    <a:pt x="189230" y="0"/>
                    <a:pt x="422656" y="0"/>
                  </a:cubicBezTo>
                  <a:lnTo>
                    <a:pt x="24179912" y="0"/>
                  </a:lnTo>
                  <a:cubicBezTo>
                    <a:pt x="24413338" y="0"/>
                    <a:pt x="24602568" y="189230"/>
                    <a:pt x="24602568" y="422656"/>
                  </a:cubicBezTo>
                  <a:lnTo>
                    <a:pt x="24602568" y="1444117"/>
                  </a:lnTo>
                  <a:cubicBezTo>
                    <a:pt x="24602568" y="1677543"/>
                    <a:pt x="24413338" y="1866773"/>
                    <a:pt x="24179912" y="1866773"/>
                  </a:cubicBezTo>
                  <a:lnTo>
                    <a:pt x="422656" y="1866773"/>
                  </a:lnTo>
                  <a:cubicBezTo>
                    <a:pt x="189230" y="1866900"/>
                    <a:pt x="0" y="1677670"/>
                    <a:pt x="0" y="1444117"/>
                  </a:cubicBezTo>
                  <a:close/>
                </a:path>
              </a:pathLst>
            </a:custGeom>
            <a:solidFill>
              <a:srgbClr val="DCD1CB"/>
            </a:solidFill>
            <a:ln w="28750" cap="sq">
              <a:solidFill>
                <a:srgbClr val="DCD1CB"/>
              </a:solidFill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1940652" y="26755087"/>
            <a:ext cx="17465850" cy="750389"/>
            <a:chOff x="0" y="0"/>
            <a:chExt cx="23287800" cy="1000519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3287796" cy="1000513"/>
            </a:xfrm>
            <a:custGeom>
              <a:avLst/>
              <a:gdLst/>
              <a:ahLst/>
              <a:cxnLst/>
              <a:rect r="r" b="b" t="t" l="l"/>
              <a:pathLst>
                <a:path h="1000513" w="23287796">
                  <a:moveTo>
                    <a:pt x="0" y="0"/>
                  </a:moveTo>
                  <a:lnTo>
                    <a:pt x="23287796" y="0"/>
                  </a:lnTo>
                  <a:lnTo>
                    <a:pt x="23287796" y="1000513"/>
                  </a:lnTo>
                  <a:lnTo>
                    <a:pt x="0" y="10005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530" r="0" b="-403531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0"/>
              <a:ext cx="23287800" cy="10005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sz="2546" i="true">
                  <a:solidFill>
                    <a:srgbClr val="35464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Before leaving: who is doing what, when, and how will I hear back?</a:t>
              </a: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1460516" y="1075031"/>
            <a:ext cx="4306276" cy="691548"/>
          </a:xfrm>
          <a:custGeom>
            <a:avLst/>
            <a:gdLst/>
            <a:ahLst/>
            <a:cxnLst/>
            <a:rect r="r" b="b" t="t" l="l"/>
            <a:pathLst>
              <a:path h="691548" w="4306276">
                <a:moveTo>
                  <a:pt x="0" y="0"/>
                </a:moveTo>
                <a:lnTo>
                  <a:pt x="4306276" y="0"/>
                </a:lnTo>
                <a:lnTo>
                  <a:pt x="4306276" y="691548"/>
                </a:lnTo>
                <a:lnTo>
                  <a:pt x="0" y="6915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65703" r="0" b="-174338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373" y="-14373"/>
            <a:ext cx="21427650" cy="442760"/>
            <a:chOff x="0" y="0"/>
            <a:chExt cx="28570199" cy="5903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70172" cy="590296"/>
            </a:xfrm>
            <a:custGeom>
              <a:avLst/>
              <a:gdLst/>
              <a:ahLst/>
              <a:cxnLst/>
              <a:rect r="r" b="b" t="t" l="l"/>
              <a:pathLst>
                <a:path h="590296" w="28570172">
                  <a:moveTo>
                    <a:pt x="0" y="295148"/>
                  </a:moveTo>
                  <a:cubicBezTo>
                    <a:pt x="0" y="132207"/>
                    <a:pt x="132207" y="0"/>
                    <a:pt x="295148" y="0"/>
                  </a:cubicBezTo>
                  <a:lnTo>
                    <a:pt x="28275025" y="0"/>
                  </a:lnTo>
                  <a:cubicBezTo>
                    <a:pt x="28438094" y="0"/>
                    <a:pt x="28570172" y="132207"/>
                    <a:pt x="28570172" y="295148"/>
                  </a:cubicBezTo>
                  <a:cubicBezTo>
                    <a:pt x="28570172" y="458089"/>
                    <a:pt x="28437967" y="590296"/>
                    <a:pt x="28275025" y="590296"/>
                  </a:cubicBezTo>
                  <a:lnTo>
                    <a:pt x="295148" y="590296"/>
                  </a:lnTo>
                  <a:cubicBezTo>
                    <a:pt x="132207" y="590296"/>
                    <a:pt x="0" y="458216"/>
                    <a:pt x="0" y="295148"/>
                  </a:cubicBezTo>
                  <a:close/>
                </a:path>
              </a:pathLst>
            </a:custGeom>
            <a:solidFill>
              <a:srgbClr val="BD9B9D"/>
            </a:solidFill>
            <a:ln w="28750" cap="sq">
              <a:solidFill>
                <a:srgbClr val="BD9B9D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474889" y="2173529"/>
            <a:ext cx="17595228" cy="595132"/>
            <a:chOff x="0" y="0"/>
            <a:chExt cx="23460304" cy="7935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460298" cy="793510"/>
            </a:xfrm>
            <a:custGeom>
              <a:avLst/>
              <a:gdLst/>
              <a:ahLst/>
              <a:cxnLst/>
              <a:rect r="r" b="b" t="t" l="l"/>
              <a:pathLst>
                <a:path h="793510" w="23460298">
                  <a:moveTo>
                    <a:pt x="0" y="0"/>
                  </a:moveTo>
                  <a:lnTo>
                    <a:pt x="23460298" y="0"/>
                  </a:lnTo>
                  <a:lnTo>
                    <a:pt x="23460298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26079" r="0" b="-52607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3460304" cy="7935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6"/>
                </a:lnSpc>
              </a:pPr>
              <a:r>
                <a:rPr lang="en-US" b="true" sz="2405" spc="367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MEDICAL APPOINTMENT PREPARATION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89" y="3182664"/>
            <a:ext cx="18371487" cy="1293762"/>
            <a:chOff x="0" y="0"/>
            <a:chExt cx="24495316" cy="172501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95311" cy="1725022"/>
            </a:xfrm>
            <a:custGeom>
              <a:avLst/>
              <a:gdLst/>
              <a:ahLst/>
              <a:cxnLst/>
              <a:rect r="r" b="b" t="t" l="l"/>
              <a:pathLst>
                <a:path h="1725022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1725022"/>
                  </a:lnTo>
                  <a:lnTo>
                    <a:pt x="0" y="17250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6687" r="0" b="-22668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4495316" cy="17250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149"/>
                </a:lnSpc>
              </a:pPr>
              <a:r>
                <a:rPr lang="en-US" sz="6791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Afterwards &amp; next steps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89" y="4761062"/>
            <a:ext cx="18371487" cy="1681896"/>
            <a:chOff x="0" y="0"/>
            <a:chExt cx="24495316" cy="22425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95311" cy="2242529"/>
            </a:xfrm>
            <a:custGeom>
              <a:avLst/>
              <a:gdLst/>
              <a:ahLst/>
              <a:cxnLst/>
              <a:rect r="r" b="b" t="t" l="l"/>
              <a:pathLst>
                <a:path h="2242529" w="24495311">
                  <a:moveTo>
                    <a:pt x="0" y="0"/>
                  </a:moveTo>
                  <a:lnTo>
                    <a:pt x="24495311" y="0"/>
                  </a:lnTo>
                  <a:lnTo>
                    <a:pt x="24495311" y="2242529"/>
                  </a:lnTo>
                  <a:lnTo>
                    <a:pt x="0" y="2242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836" r="0" b="-16283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4495316" cy="22425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33"/>
                </a:lnSpc>
              </a:pPr>
              <a:r>
                <a:rPr lang="en-US" sz="3027">
                  <a:solidFill>
                    <a:srgbClr val="69767A"/>
                  </a:solidFill>
                  <a:latin typeface="Aptos"/>
                  <a:ea typeface="Aptos"/>
                  <a:cs typeface="Aptos"/>
                  <a:sym typeface="Aptos"/>
                </a:rPr>
                <a:t>Keep this with your appointment notes so important actions, referrals and results do not get lost.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4620">
            <a:off x="1461411" y="28380471"/>
            <a:ext cx="19950979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474889" y="28669869"/>
            <a:ext cx="15007695" cy="517503"/>
            <a:chOff x="0" y="0"/>
            <a:chExt cx="20010260" cy="6900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10255" cy="690009"/>
            </a:xfrm>
            <a:custGeom>
              <a:avLst/>
              <a:gdLst/>
              <a:ahLst/>
              <a:cxnLst/>
              <a:rect r="r" b="b" t="t" l="l"/>
              <a:pathLst>
                <a:path h="690009" w="20010255">
                  <a:moveTo>
                    <a:pt x="0" y="0"/>
                  </a:moveTo>
                  <a:lnTo>
                    <a:pt x="20010255" y="0"/>
                  </a:lnTo>
                  <a:lnTo>
                    <a:pt x="20010255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5066" r="0" b="-51506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0010260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8"/>
                </a:lnSpc>
              </a:pPr>
              <a:r>
                <a:rPr lang="en-US" sz="2348" i="true">
                  <a:solidFill>
                    <a:srgbClr val="69767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A little preparation can make a big difference.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7595228" y="28643990"/>
            <a:ext cx="2328777" cy="517503"/>
            <a:chOff x="0" y="0"/>
            <a:chExt cx="3105036" cy="69000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05040" cy="690009"/>
            </a:xfrm>
            <a:custGeom>
              <a:avLst/>
              <a:gdLst/>
              <a:ahLst/>
              <a:cxnLst/>
              <a:rect r="r" b="b" t="t" l="l"/>
              <a:pathLst>
                <a:path h="690009" w="3105040">
                  <a:moveTo>
                    <a:pt x="0" y="0"/>
                  </a:moveTo>
                  <a:lnTo>
                    <a:pt x="3105040" y="0"/>
                  </a:lnTo>
                  <a:lnTo>
                    <a:pt x="3105040" y="690009"/>
                  </a:lnTo>
                  <a:lnTo>
                    <a:pt x="0" y="6900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682" r="0" b="-376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3105036" cy="690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818"/>
                </a:lnSpc>
              </a:pPr>
              <a:r>
                <a:rPr lang="en-US" sz="2348">
                  <a:solidFill>
                    <a:srgbClr val="BD9B9D"/>
                  </a:solidFill>
                  <a:latin typeface="Aptos"/>
                  <a:ea typeface="Aptos"/>
                  <a:cs typeface="Aptos"/>
                  <a:sym typeface="Aptos"/>
                </a:rPr>
                <a:t>07 / 07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74889" y="6908711"/>
            <a:ext cx="18423236" cy="698630"/>
            <a:chOff x="0" y="0"/>
            <a:chExt cx="24564315" cy="93150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FOLLOW-UP TRACKER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60516" y="7825854"/>
            <a:ext cx="18451982" cy="8645233"/>
            <a:chOff x="0" y="0"/>
            <a:chExt cx="24602643" cy="1152697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4602694" cy="11527028"/>
            </a:xfrm>
            <a:custGeom>
              <a:avLst/>
              <a:gdLst/>
              <a:ahLst/>
              <a:cxnLst/>
              <a:rect r="r" b="b" t="t" l="l"/>
              <a:pathLst>
                <a:path h="11527028" w="24602694">
                  <a:moveTo>
                    <a:pt x="0" y="415417"/>
                  </a:moveTo>
                  <a:cubicBezTo>
                    <a:pt x="0" y="186055"/>
                    <a:pt x="186055" y="0"/>
                    <a:pt x="415417" y="0"/>
                  </a:cubicBezTo>
                  <a:lnTo>
                    <a:pt x="24187277" y="0"/>
                  </a:lnTo>
                  <a:cubicBezTo>
                    <a:pt x="24416765" y="0"/>
                    <a:pt x="24602694" y="186055"/>
                    <a:pt x="24602694" y="415417"/>
                  </a:cubicBezTo>
                  <a:lnTo>
                    <a:pt x="24602694" y="11111611"/>
                  </a:lnTo>
                  <a:cubicBezTo>
                    <a:pt x="24602694" y="11341100"/>
                    <a:pt x="24416640" y="11527028"/>
                    <a:pt x="24187277" y="11527028"/>
                  </a:cubicBezTo>
                  <a:lnTo>
                    <a:pt x="415417" y="11527028"/>
                  </a:lnTo>
                  <a:cubicBezTo>
                    <a:pt x="186055" y="11527028"/>
                    <a:pt x="0" y="11340973"/>
                    <a:pt x="0" y="11111611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966522" y="8254232"/>
            <a:ext cx="8150733" cy="595132"/>
            <a:chOff x="0" y="0"/>
            <a:chExt cx="10867644" cy="79350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867638" cy="793510"/>
            </a:xfrm>
            <a:custGeom>
              <a:avLst/>
              <a:gdLst/>
              <a:ahLst/>
              <a:cxnLst/>
              <a:rect r="r" b="b" t="t" l="l"/>
              <a:pathLst>
                <a:path h="793510" w="10867638">
                  <a:moveTo>
                    <a:pt x="0" y="0"/>
                  </a:moveTo>
                  <a:lnTo>
                    <a:pt x="10867638" y="0"/>
                  </a:lnTo>
                  <a:lnTo>
                    <a:pt x="10867638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860" r="0" b="-21686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9525"/>
              <a:ext cx="10867644" cy="7839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88"/>
                </a:lnSpc>
              </a:pPr>
              <a:r>
                <a:rPr lang="en-US" b="true" sz="2490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ACTION / RESULT / REFERRAL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660637" y="8254232"/>
            <a:ext cx="2458155" cy="595132"/>
            <a:chOff x="0" y="0"/>
            <a:chExt cx="3277540" cy="79350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277542" cy="793510"/>
            </a:xfrm>
            <a:custGeom>
              <a:avLst/>
              <a:gdLst/>
              <a:ahLst/>
              <a:cxnLst/>
              <a:rect r="r" b="b" t="t" l="l"/>
              <a:pathLst>
                <a:path h="793510" w="3277542">
                  <a:moveTo>
                    <a:pt x="0" y="0"/>
                  </a:moveTo>
                  <a:lnTo>
                    <a:pt x="3277542" y="0"/>
                  </a:lnTo>
                  <a:lnTo>
                    <a:pt x="3277542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481" r="0" b="-30481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9525"/>
              <a:ext cx="3277540" cy="7839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88"/>
                </a:lnSpc>
              </a:pPr>
              <a:r>
                <a:rPr lang="en-US" b="true" sz="2490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WHO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662174" y="8254232"/>
            <a:ext cx="2354656" cy="595132"/>
            <a:chOff x="0" y="0"/>
            <a:chExt cx="3139542" cy="79350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139540" cy="793510"/>
            </a:xfrm>
            <a:custGeom>
              <a:avLst/>
              <a:gdLst/>
              <a:ahLst/>
              <a:cxnLst/>
              <a:rect r="r" b="b" t="t" l="l"/>
              <a:pathLst>
                <a:path h="793510" w="3139540">
                  <a:moveTo>
                    <a:pt x="0" y="0"/>
                  </a:moveTo>
                  <a:lnTo>
                    <a:pt x="3139540" y="0"/>
                  </a:lnTo>
                  <a:lnTo>
                    <a:pt x="3139540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093" r="0" b="-27092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9525"/>
              <a:ext cx="3139542" cy="7839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88"/>
                </a:lnSpc>
              </a:pPr>
              <a:r>
                <a:rPr lang="en-US" b="true" sz="2490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WHEN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7000087" y="8254232"/>
            <a:ext cx="1759525" cy="595132"/>
            <a:chOff x="0" y="0"/>
            <a:chExt cx="2346033" cy="79350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346030" cy="793510"/>
            </a:xfrm>
            <a:custGeom>
              <a:avLst/>
              <a:gdLst/>
              <a:ahLst/>
              <a:cxnLst/>
              <a:rect r="r" b="b" t="t" l="l"/>
              <a:pathLst>
                <a:path h="793510" w="2346030">
                  <a:moveTo>
                    <a:pt x="0" y="0"/>
                  </a:moveTo>
                  <a:lnTo>
                    <a:pt x="2346030" y="0"/>
                  </a:lnTo>
                  <a:lnTo>
                    <a:pt x="2346030" y="793510"/>
                  </a:lnTo>
                  <a:lnTo>
                    <a:pt x="0" y="793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08" r="0" b="-7607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9525"/>
              <a:ext cx="2346033" cy="7839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88"/>
                </a:lnSpc>
              </a:pPr>
              <a:r>
                <a:rPr lang="en-US" b="true" sz="2490">
                  <a:solidFill>
                    <a:srgbClr val="BD9B9D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DONE</a:t>
              </a:r>
            </a:p>
          </p:txBody>
        </p:sp>
      </p:grpSp>
      <p:sp>
        <p:nvSpPr>
          <p:cNvPr name="AutoShape 37" id="37"/>
          <p:cNvSpPr/>
          <p:nvPr/>
        </p:nvSpPr>
        <p:spPr>
          <a:xfrm rot="5340">
            <a:off x="1953035" y="9569110"/>
            <a:ext cx="17441075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 rot="5340">
            <a:off x="1953035" y="10681745"/>
            <a:ext cx="17441075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 rot="5340">
            <a:off x="1953035" y="11794388"/>
            <a:ext cx="17441075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rot="5340">
            <a:off x="1953035" y="12907023"/>
            <a:ext cx="17441075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1" id="41"/>
          <p:cNvSpPr/>
          <p:nvPr/>
        </p:nvSpPr>
        <p:spPr>
          <a:xfrm rot="5340">
            <a:off x="1953035" y="14019667"/>
            <a:ext cx="17441075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2" id="42"/>
          <p:cNvSpPr/>
          <p:nvPr/>
        </p:nvSpPr>
        <p:spPr>
          <a:xfrm rot="5340">
            <a:off x="1953035" y="15132301"/>
            <a:ext cx="17441075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3" id="43"/>
          <p:cNvGrpSpPr/>
          <p:nvPr/>
        </p:nvGrpSpPr>
        <p:grpSpPr>
          <a:xfrm rot="0">
            <a:off x="1474889" y="17181214"/>
            <a:ext cx="18423236" cy="698630"/>
            <a:chOff x="0" y="0"/>
            <a:chExt cx="24564315" cy="93150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RESULTS I AM WAITING FOR / WHEN TO CHASE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460516" y="18046608"/>
            <a:ext cx="18451982" cy="2305783"/>
            <a:chOff x="0" y="0"/>
            <a:chExt cx="24602643" cy="3074378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4602694" cy="3074416"/>
            </a:xfrm>
            <a:custGeom>
              <a:avLst/>
              <a:gdLst/>
              <a:ahLst/>
              <a:cxnLst/>
              <a:rect r="r" b="b" t="t" l="l"/>
              <a:pathLst>
                <a:path h="3074416" w="24602694">
                  <a:moveTo>
                    <a:pt x="0" y="419227"/>
                  </a:moveTo>
                  <a:cubicBezTo>
                    <a:pt x="0" y="187706"/>
                    <a:pt x="187706" y="0"/>
                    <a:pt x="419227" y="0"/>
                  </a:cubicBezTo>
                  <a:lnTo>
                    <a:pt x="24183467" y="0"/>
                  </a:lnTo>
                  <a:cubicBezTo>
                    <a:pt x="24414987" y="0"/>
                    <a:pt x="24602694" y="187706"/>
                    <a:pt x="24602694" y="419227"/>
                  </a:cubicBezTo>
                  <a:lnTo>
                    <a:pt x="24602694" y="2655189"/>
                  </a:lnTo>
                  <a:cubicBezTo>
                    <a:pt x="24602694" y="2886710"/>
                    <a:pt x="24414987" y="3074416"/>
                    <a:pt x="24183467" y="3074416"/>
                  </a:cubicBezTo>
                  <a:lnTo>
                    <a:pt x="419227" y="3074416"/>
                  </a:lnTo>
                  <a:cubicBezTo>
                    <a:pt x="187706" y="3074416"/>
                    <a:pt x="0" y="2886710"/>
                    <a:pt x="0" y="2655189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48" id="48"/>
          <p:cNvSpPr/>
          <p:nvPr/>
        </p:nvSpPr>
        <p:spPr>
          <a:xfrm rot="5220">
            <a:off x="1875415" y="1894460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9" id="49"/>
          <p:cNvSpPr/>
          <p:nvPr/>
        </p:nvSpPr>
        <p:spPr>
          <a:xfrm rot="5220">
            <a:off x="1875415" y="19522488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0" id="50"/>
          <p:cNvGrpSpPr/>
          <p:nvPr/>
        </p:nvGrpSpPr>
        <p:grpSpPr>
          <a:xfrm rot="0">
            <a:off x="1474889" y="21088398"/>
            <a:ext cx="18423236" cy="698630"/>
            <a:chOff x="0" y="0"/>
            <a:chExt cx="24564315" cy="931507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4564313" cy="931512"/>
            </a:xfrm>
            <a:custGeom>
              <a:avLst/>
              <a:gdLst/>
              <a:ahLst/>
              <a:cxnLst/>
              <a:rect r="r" b="b" t="t" l="l"/>
              <a:pathLst>
                <a:path h="931512" w="24564313">
                  <a:moveTo>
                    <a:pt x="0" y="0"/>
                  </a:moveTo>
                  <a:lnTo>
                    <a:pt x="24564313" y="0"/>
                  </a:lnTo>
                  <a:lnTo>
                    <a:pt x="24564313" y="931512"/>
                  </a:lnTo>
                  <a:lnTo>
                    <a:pt x="0" y="9315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3827" r="0" b="-463827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0"/>
              <a:ext cx="24564315" cy="9315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95"/>
                </a:lnSpc>
              </a:pPr>
              <a:r>
                <a:rPr lang="en-US" sz="2829" b="true">
                  <a:solidFill>
                    <a:srgbClr val="35464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RECOVERY, SUPPORT OR ADJUSTMENTS I MAY NEED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460516" y="21953782"/>
            <a:ext cx="18451982" cy="2978534"/>
            <a:chOff x="0" y="0"/>
            <a:chExt cx="24602643" cy="3971379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4602695" cy="3971417"/>
            </a:xfrm>
            <a:custGeom>
              <a:avLst/>
              <a:gdLst/>
              <a:ahLst/>
              <a:cxnLst/>
              <a:rect r="r" b="b" t="t" l="l"/>
              <a:pathLst>
                <a:path h="3971417" w="24602695">
                  <a:moveTo>
                    <a:pt x="0" y="418084"/>
                  </a:moveTo>
                  <a:cubicBezTo>
                    <a:pt x="0" y="187198"/>
                    <a:pt x="187198" y="0"/>
                    <a:pt x="418084" y="0"/>
                  </a:cubicBezTo>
                  <a:lnTo>
                    <a:pt x="24184611" y="0"/>
                  </a:lnTo>
                  <a:cubicBezTo>
                    <a:pt x="24415497" y="0"/>
                    <a:pt x="24602695" y="187198"/>
                    <a:pt x="24602695" y="418084"/>
                  </a:cubicBezTo>
                  <a:lnTo>
                    <a:pt x="24602695" y="3553333"/>
                  </a:lnTo>
                  <a:cubicBezTo>
                    <a:pt x="24602695" y="3784219"/>
                    <a:pt x="24415497" y="3971417"/>
                    <a:pt x="24184611" y="3971417"/>
                  </a:cubicBezTo>
                  <a:lnTo>
                    <a:pt x="418084" y="3971417"/>
                  </a:lnTo>
                  <a:cubicBezTo>
                    <a:pt x="187198" y="3971417"/>
                    <a:pt x="0" y="3784219"/>
                    <a:pt x="0" y="3553333"/>
                  </a:cubicBezTo>
                  <a:close/>
                </a:path>
              </a:pathLst>
            </a:custGeom>
            <a:solidFill>
              <a:srgbClr val="FFFFFF"/>
            </a:solidFill>
            <a:ln w="28750" cap="sq">
              <a:solidFill>
                <a:srgbClr val="D9DDD9"/>
              </a:solidFill>
              <a:prstDash val="solid"/>
              <a:miter/>
            </a:ln>
          </p:spPr>
        </p:sp>
      </p:grpSp>
      <p:sp>
        <p:nvSpPr>
          <p:cNvPr name="AutoShape 55" id="55"/>
          <p:cNvSpPr/>
          <p:nvPr/>
        </p:nvSpPr>
        <p:spPr>
          <a:xfrm rot="5220">
            <a:off x="1875415" y="22875497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6" id="56"/>
          <p:cNvSpPr/>
          <p:nvPr/>
        </p:nvSpPr>
        <p:spPr>
          <a:xfrm rot="5220">
            <a:off x="1875415" y="23477096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7" id="57"/>
          <p:cNvSpPr/>
          <p:nvPr/>
        </p:nvSpPr>
        <p:spPr>
          <a:xfrm rot="5220">
            <a:off x="1875415" y="24078705"/>
            <a:ext cx="17673952" cy="0"/>
          </a:xfrm>
          <a:prstGeom prst="line">
            <a:avLst/>
          </a:prstGeom>
          <a:ln cap="rnd" w="9525">
            <a:solidFill>
              <a:srgbClr val="D9DDD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8" id="58"/>
          <p:cNvGrpSpPr/>
          <p:nvPr/>
        </p:nvGrpSpPr>
        <p:grpSpPr>
          <a:xfrm rot="0">
            <a:off x="1460516" y="26456088"/>
            <a:ext cx="18451982" cy="1400146"/>
            <a:chOff x="0" y="0"/>
            <a:chExt cx="24602643" cy="1866862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24602568" cy="1866773"/>
            </a:xfrm>
            <a:custGeom>
              <a:avLst/>
              <a:gdLst/>
              <a:ahLst/>
              <a:cxnLst/>
              <a:rect r="r" b="b" t="t" l="l"/>
              <a:pathLst>
                <a:path h="1866773" w="24602568">
                  <a:moveTo>
                    <a:pt x="0" y="422656"/>
                  </a:moveTo>
                  <a:cubicBezTo>
                    <a:pt x="0" y="189230"/>
                    <a:pt x="189230" y="0"/>
                    <a:pt x="422656" y="0"/>
                  </a:cubicBezTo>
                  <a:lnTo>
                    <a:pt x="24179912" y="0"/>
                  </a:lnTo>
                  <a:cubicBezTo>
                    <a:pt x="24413338" y="0"/>
                    <a:pt x="24602568" y="189230"/>
                    <a:pt x="24602568" y="422656"/>
                  </a:cubicBezTo>
                  <a:lnTo>
                    <a:pt x="24602568" y="1444117"/>
                  </a:lnTo>
                  <a:cubicBezTo>
                    <a:pt x="24602568" y="1677543"/>
                    <a:pt x="24413338" y="1866773"/>
                    <a:pt x="24179912" y="1866773"/>
                  </a:cubicBezTo>
                  <a:lnTo>
                    <a:pt x="422656" y="1866773"/>
                  </a:lnTo>
                  <a:cubicBezTo>
                    <a:pt x="189230" y="1866900"/>
                    <a:pt x="0" y="1677670"/>
                    <a:pt x="0" y="1444117"/>
                  </a:cubicBezTo>
                  <a:close/>
                </a:path>
              </a:pathLst>
            </a:custGeom>
            <a:solidFill>
              <a:srgbClr val="DCD1CB"/>
            </a:solidFill>
            <a:ln w="28750" cap="sq">
              <a:solidFill>
                <a:srgbClr val="DCD1CB"/>
              </a:solidFill>
              <a:prstDash val="solid"/>
              <a:miter/>
            </a:ln>
          </p:spPr>
        </p:sp>
      </p:grpSp>
      <p:grpSp>
        <p:nvGrpSpPr>
          <p:cNvPr name="Group 60" id="60"/>
          <p:cNvGrpSpPr/>
          <p:nvPr/>
        </p:nvGrpSpPr>
        <p:grpSpPr>
          <a:xfrm rot="0">
            <a:off x="1940652" y="26780966"/>
            <a:ext cx="17465850" cy="750389"/>
            <a:chOff x="0" y="0"/>
            <a:chExt cx="23287800" cy="1000519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3287796" cy="1000513"/>
            </a:xfrm>
            <a:custGeom>
              <a:avLst/>
              <a:gdLst/>
              <a:ahLst/>
              <a:cxnLst/>
              <a:rect r="r" b="b" t="t" l="l"/>
              <a:pathLst>
                <a:path h="1000513" w="23287796">
                  <a:moveTo>
                    <a:pt x="0" y="0"/>
                  </a:moveTo>
                  <a:lnTo>
                    <a:pt x="23287796" y="0"/>
                  </a:lnTo>
                  <a:lnTo>
                    <a:pt x="23287796" y="1000513"/>
                  </a:lnTo>
                  <a:lnTo>
                    <a:pt x="0" y="10005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530" r="0" b="-403531"/>
              </a:stretch>
            </a:blipFill>
          </p:spPr>
        </p:sp>
        <p:sp>
          <p:nvSpPr>
            <p:cNvPr name="TextBox 62" id="62"/>
            <p:cNvSpPr txBox="true"/>
            <p:nvPr/>
          </p:nvSpPr>
          <p:spPr>
            <a:xfrm>
              <a:off x="0" y="0"/>
              <a:ext cx="23287800" cy="10005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56"/>
                </a:lnSpc>
              </a:pPr>
              <a:r>
                <a:rPr lang="en-US" sz="2546" i="true">
                  <a:solidFill>
                    <a:srgbClr val="35464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Keep a copy of letters and check that follow-up plans match what was agreed.</a:t>
              </a:r>
            </a:p>
          </p:txBody>
        </p:sp>
      </p:grpSp>
      <p:sp>
        <p:nvSpPr>
          <p:cNvPr name="Freeform 63" id="63"/>
          <p:cNvSpPr/>
          <p:nvPr/>
        </p:nvSpPr>
        <p:spPr>
          <a:xfrm flipH="false" flipV="false" rot="0">
            <a:off x="1460516" y="1075031"/>
            <a:ext cx="4306276" cy="691548"/>
          </a:xfrm>
          <a:custGeom>
            <a:avLst/>
            <a:gdLst/>
            <a:ahLst/>
            <a:cxnLst/>
            <a:rect r="r" b="b" t="t" l="l"/>
            <a:pathLst>
              <a:path h="691548" w="4306276">
                <a:moveTo>
                  <a:pt x="0" y="0"/>
                </a:moveTo>
                <a:lnTo>
                  <a:pt x="4306276" y="0"/>
                </a:lnTo>
                <a:lnTo>
                  <a:pt x="4306276" y="691548"/>
                </a:lnTo>
                <a:lnTo>
                  <a:pt x="0" y="6915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65703" r="0" b="-174338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DAHXmXB-I9U</dc:identifier>
  <dcterms:modified xsi:type="dcterms:W3CDTF">2011-08-01T06:04:30Z</dcterms:modified>
  <cp:revision>1</cp:revision>
  <dc:title>Positively Chronic Medical Appointment Template</dc:title>
</cp:coreProperties>
</file>